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3" r:id="rId1"/>
  </p:sldMasterIdLst>
  <p:notesMasterIdLst>
    <p:notesMasterId r:id="rId87"/>
  </p:notesMasterIdLst>
  <p:sldIdLst>
    <p:sldId id="256" r:id="rId2"/>
    <p:sldId id="257" r:id="rId3"/>
    <p:sldId id="258" r:id="rId4"/>
    <p:sldId id="259" r:id="rId5"/>
    <p:sldId id="260" r:id="rId6"/>
    <p:sldId id="309" r:id="rId7"/>
    <p:sldId id="310" r:id="rId8"/>
    <p:sldId id="261" r:id="rId9"/>
    <p:sldId id="262" r:id="rId10"/>
    <p:sldId id="263" r:id="rId11"/>
    <p:sldId id="264" r:id="rId12"/>
    <p:sldId id="265" r:id="rId13"/>
    <p:sldId id="267" r:id="rId14"/>
    <p:sldId id="269" r:id="rId15"/>
    <p:sldId id="270" r:id="rId16"/>
    <p:sldId id="275" r:id="rId17"/>
    <p:sldId id="296" r:id="rId18"/>
    <p:sldId id="303" r:id="rId19"/>
    <p:sldId id="307" r:id="rId20"/>
    <p:sldId id="305" r:id="rId21"/>
    <p:sldId id="325" r:id="rId22"/>
    <p:sldId id="327" r:id="rId23"/>
    <p:sldId id="319" r:id="rId24"/>
    <p:sldId id="326" r:id="rId25"/>
    <p:sldId id="330" r:id="rId26"/>
    <p:sldId id="340" r:id="rId27"/>
    <p:sldId id="396" r:id="rId28"/>
    <p:sldId id="395" r:id="rId29"/>
    <p:sldId id="398" r:id="rId30"/>
    <p:sldId id="399" r:id="rId31"/>
    <p:sldId id="401" r:id="rId32"/>
    <p:sldId id="400" r:id="rId33"/>
    <p:sldId id="402" r:id="rId34"/>
    <p:sldId id="403" r:id="rId35"/>
    <p:sldId id="404" r:id="rId36"/>
    <p:sldId id="346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47" r:id="rId46"/>
    <p:sldId id="349" r:id="rId47"/>
    <p:sldId id="350" r:id="rId48"/>
    <p:sldId id="351" r:id="rId49"/>
    <p:sldId id="352" r:id="rId50"/>
    <p:sldId id="353" r:id="rId51"/>
    <p:sldId id="355" r:id="rId52"/>
    <p:sldId id="356" r:id="rId53"/>
    <p:sldId id="357" r:id="rId54"/>
    <p:sldId id="358" r:id="rId55"/>
    <p:sldId id="359" r:id="rId56"/>
    <p:sldId id="363" r:id="rId57"/>
    <p:sldId id="364" r:id="rId58"/>
    <p:sldId id="362" r:id="rId59"/>
    <p:sldId id="365" r:id="rId60"/>
    <p:sldId id="366" r:id="rId61"/>
    <p:sldId id="367" r:id="rId62"/>
    <p:sldId id="368" r:id="rId63"/>
    <p:sldId id="370" r:id="rId64"/>
    <p:sldId id="371" r:id="rId65"/>
    <p:sldId id="378" r:id="rId66"/>
    <p:sldId id="377" r:id="rId67"/>
    <p:sldId id="376" r:id="rId68"/>
    <p:sldId id="369" r:id="rId69"/>
    <p:sldId id="372" r:id="rId70"/>
    <p:sldId id="374" r:id="rId71"/>
    <p:sldId id="375" r:id="rId72"/>
    <p:sldId id="373" r:id="rId73"/>
    <p:sldId id="379" r:id="rId74"/>
    <p:sldId id="382" r:id="rId75"/>
    <p:sldId id="383" r:id="rId76"/>
    <p:sldId id="384" r:id="rId77"/>
    <p:sldId id="385" r:id="rId78"/>
    <p:sldId id="381" r:id="rId79"/>
    <p:sldId id="380" r:id="rId80"/>
    <p:sldId id="386" r:id="rId81"/>
    <p:sldId id="387" r:id="rId82"/>
    <p:sldId id="388" r:id="rId83"/>
    <p:sldId id="389" r:id="rId84"/>
    <p:sldId id="390" r:id="rId85"/>
    <p:sldId id="391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F84559-830C-432D-861F-A762FD21AC46}">
          <p14:sldIdLst>
            <p14:sldId id="256"/>
            <p14:sldId id="257"/>
            <p14:sldId id="258"/>
            <p14:sldId id="259"/>
            <p14:sldId id="260"/>
            <p14:sldId id="309"/>
            <p14:sldId id="310"/>
            <p14:sldId id="261"/>
            <p14:sldId id="262"/>
            <p14:sldId id="263"/>
            <p14:sldId id="264"/>
            <p14:sldId id="265"/>
            <p14:sldId id="267"/>
            <p14:sldId id="269"/>
            <p14:sldId id="270"/>
            <p14:sldId id="275"/>
            <p14:sldId id="296"/>
            <p14:sldId id="303"/>
            <p14:sldId id="307"/>
            <p14:sldId id="305"/>
            <p14:sldId id="325"/>
          </p14:sldIdLst>
        </p14:section>
        <p14:section name="Untitled Section" id="{A761C2F2-7730-477B-BE67-CEAB0791D917}">
          <p14:sldIdLst>
            <p14:sldId id="327"/>
            <p14:sldId id="319"/>
            <p14:sldId id="326"/>
            <p14:sldId id="330"/>
            <p14:sldId id="340"/>
            <p14:sldId id="396"/>
            <p14:sldId id="395"/>
            <p14:sldId id="398"/>
            <p14:sldId id="399"/>
            <p14:sldId id="401"/>
            <p14:sldId id="400"/>
            <p14:sldId id="402"/>
            <p14:sldId id="403"/>
            <p14:sldId id="404"/>
            <p14:sldId id="346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47"/>
            <p14:sldId id="349"/>
            <p14:sldId id="350"/>
            <p14:sldId id="351"/>
            <p14:sldId id="352"/>
            <p14:sldId id="353"/>
            <p14:sldId id="355"/>
            <p14:sldId id="356"/>
            <p14:sldId id="357"/>
            <p14:sldId id="358"/>
            <p14:sldId id="359"/>
            <p14:sldId id="363"/>
            <p14:sldId id="364"/>
            <p14:sldId id="362"/>
            <p14:sldId id="365"/>
            <p14:sldId id="366"/>
            <p14:sldId id="367"/>
            <p14:sldId id="368"/>
            <p14:sldId id="370"/>
            <p14:sldId id="371"/>
            <p14:sldId id="378"/>
            <p14:sldId id="377"/>
            <p14:sldId id="376"/>
            <p14:sldId id="369"/>
            <p14:sldId id="372"/>
            <p14:sldId id="374"/>
            <p14:sldId id="375"/>
            <p14:sldId id="373"/>
            <p14:sldId id="379"/>
            <p14:sldId id="382"/>
            <p14:sldId id="383"/>
            <p14:sldId id="384"/>
            <p14:sldId id="385"/>
            <p14:sldId id="381"/>
            <p14:sldId id="380"/>
            <p14:sldId id="386"/>
            <p14:sldId id="387"/>
            <p14:sldId id="388"/>
            <p14:sldId id="389"/>
            <p14:sldId id="390"/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D310CE-F6D3-48DB-8476-EA6C96667CD9}" v="4" dt="2023-09-27T15:43:06.6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yanand Yadav" userId="7545252cd970e070" providerId="LiveId" clId="{D3D310CE-F6D3-48DB-8476-EA6C96667CD9}"/>
    <pc:docChg chg="undo custSel modSld">
      <pc:chgData name="Dayanand Yadav" userId="7545252cd970e070" providerId="LiveId" clId="{D3D310CE-F6D3-48DB-8476-EA6C96667CD9}" dt="2023-09-27T15:43:27.786" v="281" actId="20577"/>
      <pc:docMkLst>
        <pc:docMk/>
      </pc:docMkLst>
      <pc:sldChg chg="addSp delSp modSp mod">
        <pc:chgData name="Dayanand Yadav" userId="7545252cd970e070" providerId="LiveId" clId="{D3D310CE-F6D3-48DB-8476-EA6C96667CD9}" dt="2023-09-27T15:43:27.786" v="281" actId="20577"/>
        <pc:sldMkLst>
          <pc:docMk/>
          <pc:sldMk cId="569959998" sldId="334"/>
        </pc:sldMkLst>
        <pc:spChg chg="mod">
          <ac:chgData name="Dayanand Yadav" userId="7545252cd970e070" providerId="LiveId" clId="{D3D310CE-F6D3-48DB-8476-EA6C96667CD9}" dt="2023-09-27T15:42:38.477" v="265" actId="20577"/>
          <ac:spMkLst>
            <pc:docMk/>
            <pc:sldMk cId="569959998" sldId="334"/>
            <ac:spMk id="2" creationId="{5BDB0BF8-EFB1-6D8B-F9CC-5678838D0AEF}"/>
          </ac:spMkLst>
        </pc:spChg>
        <pc:spChg chg="add del mod">
          <ac:chgData name="Dayanand Yadav" userId="7545252cd970e070" providerId="LiveId" clId="{D3D310CE-F6D3-48DB-8476-EA6C96667CD9}" dt="2023-09-27T15:43:27.786" v="281" actId="20577"/>
          <ac:spMkLst>
            <pc:docMk/>
            <pc:sldMk cId="569959998" sldId="334"/>
            <ac:spMk id="3" creationId="{B2515696-B714-F80E-41C7-DEA5D578D330}"/>
          </ac:spMkLst>
        </pc:spChg>
        <pc:spChg chg="add del mod">
          <ac:chgData name="Dayanand Yadav" userId="7545252cd970e070" providerId="LiveId" clId="{D3D310CE-F6D3-48DB-8476-EA6C96667CD9}" dt="2023-09-27T15:43:05.034" v="267"/>
          <ac:spMkLst>
            <pc:docMk/>
            <pc:sldMk cId="569959998" sldId="334"/>
            <ac:spMk id="7" creationId="{4704762F-73FF-2B61-2E3D-645798603A1F}"/>
          </ac:spMkLst>
        </pc:spChg>
      </pc:sldChg>
      <pc:sldChg chg="addSp delSp modSp mod">
        <pc:chgData name="Dayanand Yadav" userId="7545252cd970e070" providerId="LiveId" clId="{D3D310CE-F6D3-48DB-8476-EA6C96667CD9}" dt="2023-09-27T15:41:36.611" v="242"/>
        <pc:sldMkLst>
          <pc:docMk/>
          <pc:sldMk cId="1650683693" sldId="335"/>
        </pc:sldMkLst>
        <pc:spChg chg="del">
          <ac:chgData name="Dayanand Yadav" userId="7545252cd970e070" providerId="LiveId" clId="{D3D310CE-F6D3-48DB-8476-EA6C96667CD9}" dt="2023-09-27T15:32:26.733" v="119"/>
          <ac:spMkLst>
            <pc:docMk/>
            <pc:sldMk cId="1650683693" sldId="335"/>
            <ac:spMk id="2" creationId="{B9F2AB28-BFB3-BBA1-9D6D-A8AB506535D2}"/>
          </ac:spMkLst>
        </pc:spChg>
        <pc:spChg chg="mod">
          <ac:chgData name="Dayanand Yadav" userId="7545252cd970e070" providerId="LiveId" clId="{D3D310CE-F6D3-48DB-8476-EA6C96667CD9}" dt="2023-09-27T15:39:04.816" v="218" actId="27636"/>
          <ac:spMkLst>
            <pc:docMk/>
            <pc:sldMk cId="1650683693" sldId="335"/>
            <ac:spMk id="3" creationId="{B98E3C3A-B146-4CC0-8C20-D5668BAB71CA}"/>
          </ac:spMkLst>
        </pc:spChg>
        <pc:spChg chg="add mod">
          <ac:chgData name="Dayanand Yadav" userId="7545252cd970e070" providerId="LiveId" clId="{D3D310CE-F6D3-48DB-8476-EA6C96667CD9}" dt="2023-09-27T15:41:36.611" v="242"/>
          <ac:spMkLst>
            <pc:docMk/>
            <pc:sldMk cId="1650683693" sldId="335"/>
            <ac:spMk id="7" creationId="{8821CB44-8CA8-E3AF-6BE6-40D42E931626}"/>
          </ac:spMkLst>
        </pc:spChg>
      </pc:sldChg>
      <pc:sldChg chg="modSp mod">
        <pc:chgData name="Dayanand Yadav" userId="7545252cd970e070" providerId="LiveId" clId="{D3D310CE-F6D3-48DB-8476-EA6C96667CD9}" dt="2023-09-27T15:41:03.349" v="241" actId="20577"/>
        <pc:sldMkLst>
          <pc:docMk/>
          <pc:sldMk cId="2796942920" sldId="336"/>
        </pc:sldMkLst>
        <pc:spChg chg="mod">
          <ac:chgData name="Dayanand Yadav" userId="7545252cd970e070" providerId="LiveId" clId="{D3D310CE-F6D3-48DB-8476-EA6C96667CD9}" dt="2023-09-27T15:41:03.349" v="241" actId="20577"/>
          <ac:spMkLst>
            <pc:docMk/>
            <pc:sldMk cId="2796942920" sldId="336"/>
            <ac:spMk id="2" creationId="{A8ACEB5D-004F-EE10-2742-8FFED29B7888}"/>
          </ac:spMkLst>
        </pc:spChg>
        <pc:spChg chg="mod">
          <ac:chgData name="Dayanand Yadav" userId="7545252cd970e070" providerId="LiveId" clId="{D3D310CE-F6D3-48DB-8476-EA6C96667CD9}" dt="2023-09-27T15:30:03.339" v="116" actId="404"/>
          <ac:spMkLst>
            <pc:docMk/>
            <pc:sldMk cId="2796942920" sldId="336"/>
            <ac:spMk id="3" creationId="{C29AEBA0-11BE-EEE8-A087-B696FB742CA3}"/>
          </ac:spMkLst>
        </pc:spChg>
      </pc:sldChg>
      <pc:sldChg chg="modSp mod">
        <pc:chgData name="Dayanand Yadav" userId="7545252cd970e070" providerId="LiveId" clId="{D3D310CE-F6D3-48DB-8476-EA6C96667CD9}" dt="2023-09-27T15:26:50.410" v="76" actId="27636"/>
        <pc:sldMkLst>
          <pc:docMk/>
          <pc:sldMk cId="1913088456" sldId="339"/>
        </pc:sldMkLst>
        <pc:spChg chg="mod">
          <ac:chgData name="Dayanand Yadav" userId="7545252cd970e070" providerId="LiveId" clId="{D3D310CE-F6D3-48DB-8476-EA6C96667CD9}" dt="2023-09-27T15:22:53.239" v="42" actId="108"/>
          <ac:spMkLst>
            <pc:docMk/>
            <pc:sldMk cId="1913088456" sldId="339"/>
            <ac:spMk id="2" creationId="{3AC4CFF3-F7A5-B0BA-BCAC-4C0A3F7D502D}"/>
          </ac:spMkLst>
        </pc:spChg>
        <pc:spChg chg="mod">
          <ac:chgData name="Dayanand Yadav" userId="7545252cd970e070" providerId="LiveId" clId="{D3D310CE-F6D3-48DB-8476-EA6C96667CD9}" dt="2023-09-27T15:26:50.410" v="76" actId="27636"/>
          <ac:spMkLst>
            <pc:docMk/>
            <pc:sldMk cId="1913088456" sldId="339"/>
            <ac:spMk id="3" creationId="{7EAA6BFF-7D1A-210F-9ECA-06789947B9A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E84D5-96F2-4B83-941C-65DC5FCA363F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6FBC0-589B-48C5-85CB-E435BF70F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46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51556E1-1CC3-46B4-86EC-EE92B50128A8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19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05-10-2023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73458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62152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193667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967373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0631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816034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FFB5-4222-4D72-A1C0-2EA62EAAF6B7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206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3C88B-EB82-4F64-8DDE-445CC87BFB27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20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77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781B-8895-4349-A502-06A88D5B2E1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99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4FCE-F23C-44AC-A626-695D1E381D86}" type="datetime1">
              <a:rPr lang="en-IN" smtClean="0"/>
              <a:t>05-10-2023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C30A-6BFD-40B2-8AF4-3C1FF8DCBC89}" type="datetime1">
              <a:rPr lang="en-IN" smtClean="0"/>
              <a:t>05-10-2023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207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B7B7A-A19E-44F9-BC2A-6F3AF562AB53}" type="datetime1">
              <a:rPr lang="en-IN" smtClean="0"/>
              <a:t>05-10-2023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592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744D-464B-45ED-97A7-546CEEFC2500}" type="datetime1">
              <a:rPr lang="en-IN" smtClean="0"/>
              <a:t>05-10-2023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533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DEB3A-F153-47B3-9566-B4608034D3B1}" type="datetime1">
              <a:rPr lang="en-IN" smtClean="0"/>
              <a:t>05-10-2023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643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0B4D9-3183-4881-B26A-AEB4A216037E}" type="datetime1">
              <a:rPr lang="en-IN" smtClean="0"/>
              <a:t>05-10-2023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51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E57DF7-6167-4339-99A2-7BD010319C14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5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Learn/Forms/Form_validation#what_is_form_validatio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fault.asp" TargetMode="External"/><Relationship Id="rId2" Type="http://schemas.openxmlformats.org/officeDocument/2006/relationships/hyperlink" Target="https://www.w3schools.com/html/default.asp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4F19-6188-91B6-BEF1-8AFF617863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4000" b="1" dirty="0"/>
              <a:t>Campus Recruitment Training (CRT)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216B4-D8C2-4254-E242-7A2236CC7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5972"/>
            <a:ext cx="9144000" cy="1655762"/>
          </a:xfrm>
        </p:spPr>
        <p:txBody>
          <a:bodyPr>
            <a:normAutofit/>
          </a:bodyPr>
          <a:lstStyle/>
          <a:p>
            <a:r>
              <a:rPr lang="en-IN" sz="3600" b="1" dirty="0"/>
              <a:t>Web Development</a:t>
            </a:r>
          </a:p>
          <a:p>
            <a:r>
              <a:rPr lang="en-IN" sz="2400" b="1" dirty="0">
                <a:solidFill>
                  <a:srgbClr val="0070C0"/>
                </a:solidFill>
              </a:rPr>
              <a:t>HTML + CSS + JavaScript</a:t>
            </a:r>
          </a:p>
        </p:txBody>
      </p:sp>
    </p:spTree>
    <p:extLst>
      <p:ext uri="{BB962C8B-B14F-4D97-AF65-F5344CB8AC3E}">
        <p14:creationId xmlns:p14="http://schemas.microsoft.com/office/powerpoint/2010/main" val="424698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CA79-421F-2CE5-8E6A-5A3E44120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792"/>
            <a:ext cx="10515600" cy="885176"/>
          </a:xfrm>
        </p:spPr>
        <p:txBody>
          <a:bodyPr>
            <a:normAutofit/>
          </a:bodyPr>
          <a:lstStyle/>
          <a:p>
            <a:pPr algn="l"/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4. Working with Links: Anchor tags and hyperlinks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47BD0-20D4-34E0-C71E-674D54E51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4" y="2506662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Absolute URLs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000000"/>
                </a:solidFill>
                <a:effectLst/>
              </a:rPr>
              <a:t>An absolute URL - points to another web site </a:t>
            </a:r>
            <a:r>
              <a:rPr lang="en-US" sz="1600" dirty="0">
                <a:solidFill>
                  <a:srgbClr val="000000"/>
                </a:solidFill>
              </a:rPr>
              <a:t> 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1600" i="0" dirty="0">
                <a:solidFill>
                  <a:schemeClr val="accent1"/>
                </a:solidFill>
                <a:effectLst/>
              </a:rPr>
              <a:t>(like </a:t>
            </a:r>
            <a:r>
              <a:rPr lang="en-US" sz="1600" i="0" dirty="0" err="1">
                <a:solidFill>
                  <a:schemeClr val="accent1"/>
                </a:solidFill>
                <a:effectLst/>
              </a:rPr>
              <a:t>src</a:t>
            </a:r>
            <a:r>
              <a:rPr lang="en-US" sz="1600" i="0" dirty="0">
                <a:solidFill>
                  <a:schemeClr val="accent1"/>
                </a:solidFill>
                <a:effectLst/>
              </a:rPr>
              <a:t>="http://www.example.com/image.gif")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1100" i="0" dirty="0">
              <a:solidFill>
                <a:schemeClr val="accent1"/>
              </a:solidFill>
              <a:effectLst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IN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Relative URLs</a:t>
            </a:r>
            <a:endParaRPr lang="en-US" sz="1600" i="0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000000"/>
                </a:solidFill>
                <a:effectLst/>
              </a:rPr>
              <a:t>A relative URL - points to a file within a web site </a:t>
            </a:r>
            <a:endParaRPr lang="en-US" sz="1600" dirty="0">
              <a:solidFill>
                <a:srgbClr val="000000"/>
              </a:solidFill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1600" i="0" dirty="0">
                <a:solidFill>
                  <a:schemeClr val="accent1"/>
                </a:solidFill>
                <a:effectLst/>
              </a:rPr>
              <a:t>(like </a:t>
            </a:r>
            <a:r>
              <a:rPr lang="en-US" sz="1600" i="0" dirty="0" err="1">
                <a:solidFill>
                  <a:schemeClr val="accent1"/>
                </a:solidFill>
                <a:effectLst/>
              </a:rPr>
              <a:t>src</a:t>
            </a:r>
            <a:r>
              <a:rPr lang="en-US" sz="1600" i="0" dirty="0">
                <a:solidFill>
                  <a:schemeClr val="accent1"/>
                </a:solidFill>
                <a:effectLst/>
              </a:rPr>
              <a:t>="image.gif")</a:t>
            </a:r>
          </a:p>
          <a:p>
            <a:pPr marL="0" indent="0" algn="l">
              <a:lnSpc>
                <a:spcPct val="100000"/>
              </a:lnSpc>
              <a:buNone/>
            </a:pPr>
            <a:br>
              <a:rPr lang="en-IN" sz="1600" b="1" dirty="0"/>
            </a:br>
            <a:r>
              <a:rPr lang="en-US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 Links - Use an Image as a Link</a:t>
            </a:r>
            <a:endParaRPr lang="en-IN" sz="16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To use an image as a link, put the &lt;</a:t>
            </a:r>
            <a:r>
              <a:rPr lang="en-US" sz="1600" dirty="0" err="1"/>
              <a:t>img</a:t>
            </a:r>
            <a:r>
              <a:rPr lang="en-US" sz="1600" dirty="0"/>
              <a:t>&gt; tag inside the &lt;a&gt; tag:</a:t>
            </a:r>
            <a:endParaRPr lang="en-IN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656F6-3459-1B0B-61A2-07096634F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B15-F822-43F6-9E37-54FDD6719C48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55477-A513-6067-7503-32537E0C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A17A3-0C53-2314-D0BB-5B6C7EDD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49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24D7-8186-7530-E5DE-EB3172A6E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5. Working with Images: Image tags and attributes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BF906-7EC2-B901-A3B2-053771AFF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3" y="239633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insert an image:</a:t>
            </a:r>
            <a:endParaRPr lang="en-US" sz="1600" b="1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effectLst/>
              </a:rPr>
              <a:t>HTML Images Syntax</a:t>
            </a:r>
          </a:p>
          <a:p>
            <a:pPr marL="0" indent="0">
              <a:buNone/>
            </a:pPr>
            <a:r>
              <a:rPr lang="en-US" sz="1600" b="0" dirty="0">
                <a:effectLst/>
              </a:rPr>
              <a:t>The HTML </a:t>
            </a:r>
            <a:r>
              <a:rPr lang="en-US" sz="1600" b="1" dirty="0">
                <a:effectLst/>
              </a:rPr>
              <a:t>&lt;</a:t>
            </a:r>
            <a:r>
              <a:rPr lang="en-US" sz="1600" b="1" dirty="0" err="1">
                <a:effectLst/>
              </a:rPr>
              <a:t>img</a:t>
            </a:r>
            <a:r>
              <a:rPr lang="en-US" sz="1600" b="1" dirty="0">
                <a:effectLst/>
              </a:rPr>
              <a:t>&gt; </a:t>
            </a:r>
            <a:r>
              <a:rPr lang="en-US" sz="1600" b="0" dirty="0">
                <a:effectLst/>
              </a:rPr>
              <a:t>tag is used to embed an image in a web page.</a:t>
            </a:r>
          </a:p>
          <a:p>
            <a:pPr marL="0" indent="0">
              <a:buNone/>
            </a:pPr>
            <a:endParaRPr lang="en-US" sz="5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effectLst/>
              </a:rPr>
              <a:t>Images are not technically inserted into a web page; images are linked to web pages. The &lt;</a:t>
            </a:r>
            <a:r>
              <a:rPr lang="en-US" sz="1600" dirty="0" err="1">
                <a:effectLst/>
              </a:rPr>
              <a:t>img</a:t>
            </a:r>
            <a:r>
              <a:rPr lang="en-US" sz="1600" dirty="0">
                <a:effectLst/>
              </a:rPr>
              <a:t>&gt; tag creates a holding space for the referenced image.</a:t>
            </a:r>
          </a:p>
          <a:p>
            <a:pPr marL="0" indent="0">
              <a:buNone/>
            </a:pPr>
            <a:r>
              <a:rPr lang="en-US" sz="1600" dirty="0">
                <a:effectLst/>
              </a:rPr>
              <a:t>The </a:t>
            </a:r>
            <a:r>
              <a:rPr lang="en-US" sz="1600" b="1" dirty="0">
                <a:effectLst/>
              </a:rPr>
              <a:t>&lt;</a:t>
            </a:r>
            <a:r>
              <a:rPr lang="en-US" sz="1600" b="1" dirty="0" err="1">
                <a:effectLst/>
              </a:rPr>
              <a:t>img</a:t>
            </a:r>
            <a:r>
              <a:rPr lang="en-US" sz="1600" b="1" dirty="0">
                <a:effectLst/>
              </a:rPr>
              <a:t>&gt; </a:t>
            </a:r>
            <a:r>
              <a:rPr lang="en-US" sz="1600" dirty="0">
                <a:effectLst/>
              </a:rPr>
              <a:t>tag is empty, it contains attributes only, and does not have a closing tag.</a:t>
            </a:r>
          </a:p>
          <a:p>
            <a:pPr marL="0" indent="0">
              <a:buNone/>
            </a:pPr>
            <a:r>
              <a:rPr lang="en-US" sz="1600" dirty="0">
                <a:effectLst/>
              </a:rPr>
              <a:t>The &lt;</a:t>
            </a:r>
            <a:r>
              <a:rPr lang="en-US" sz="1600" dirty="0" err="1">
                <a:effectLst/>
              </a:rPr>
              <a:t>img</a:t>
            </a:r>
            <a:r>
              <a:rPr lang="en-US" sz="1600" dirty="0">
                <a:effectLst/>
              </a:rPr>
              <a:t>&gt; tag has two required attributes:</a:t>
            </a:r>
          </a:p>
          <a:p>
            <a:pPr marL="0" indent="0" algn="just">
              <a:buNone/>
            </a:pPr>
            <a:r>
              <a:rPr lang="en-US" sz="1600" b="1" dirty="0" err="1">
                <a:solidFill>
                  <a:srgbClr val="FF0000"/>
                </a:solidFill>
                <a:effectLst/>
              </a:rPr>
              <a:t>src</a:t>
            </a:r>
            <a:r>
              <a:rPr lang="en-US" sz="1600" b="1" dirty="0">
                <a:effectLst/>
              </a:rPr>
              <a:t> </a:t>
            </a:r>
            <a:r>
              <a:rPr lang="en-US" sz="1600" dirty="0">
                <a:effectLst/>
              </a:rPr>
              <a:t>- Specifies the path to the image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  <a:effectLst/>
              </a:rPr>
              <a:t>alt</a:t>
            </a:r>
            <a:r>
              <a:rPr lang="en-US" sz="1600" dirty="0">
                <a:solidFill>
                  <a:srgbClr val="FF0000"/>
                </a:solidFill>
                <a:effectLst/>
              </a:rPr>
              <a:t> </a:t>
            </a:r>
            <a:r>
              <a:rPr lang="en-US" sz="1600" dirty="0">
                <a:effectLst/>
              </a:rPr>
              <a:t>- Specifies an alternate text for the image</a:t>
            </a:r>
            <a:br>
              <a:rPr lang="en-US" sz="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en-US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6EEFF-7031-CCBC-F7E4-BB4E6E6A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A094-16D6-4329-8C36-6F844BB5665D}" type="datetime1">
              <a:rPr lang="en-IN" smtClean="0"/>
              <a:t>05-10-2023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542B4-322B-BBBA-73DD-B1766AFF4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F18F1-695A-231B-FDBB-CF5FFE15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562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272F00-98BB-64D2-C107-56B83C54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5. Working with Images: Image tags and attributes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7C91A-0937-5A1B-930B-4A8831BDF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481" y="2670403"/>
            <a:ext cx="10515600" cy="329859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Add Image border (with CSS)</a:t>
            </a:r>
          </a:p>
          <a:p>
            <a:pPr>
              <a:lnSpc>
                <a:spcPct val="200000"/>
              </a:lnSpc>
            </a:pPr>
            <a:r>
              <a:rPr lang="en-US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insert images from another folder</a:t>
            </a:r>
            <a:endParaRPr lang="en-IN" sz="1600" dirty="0"/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F</a:t>
            </a:r>
            <a:r>
              <a:rPr lang="en-US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rom another web site</a:t>
            </a:r>
          </a:p>
          <a:p>
            <a:pPr>
              <a:lnSpc>
                <a:spcPct val="200000"/>
              </a:lnSpc>
            </a:pPr>
            <a:r>
              <a:rPr lang="en-US" sz="1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add a hyperlink to an image</a:t>
            </a:r>
            <a:endParaRPr lang="en-US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lnSpc>
                <a:spcPct val="200000"/>
              </a:lnSpc>
            </a:pPr>
            <a:endParaRPr lang="en-IN" sz="16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14ACF0-5843-7E5D-1436-6438DBE1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9388-6AE4-441F-83C8-30E6A20C9576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560F5-CDEB-9806-9ED4-32510902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54827-8477-FF7B-9521-20B9313C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401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DB77-0428-CE57-B819-117FFD22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6. Lists: Ordered and unordered lists</a:t>
            </a:r>
            <a:endParaRPr lang="en-IN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F54FC-A0ED-DE11-7FED-401BA41E5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4120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unordered HTML list: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Item</a:t>
            </a:r>
          </a:p>
          <a:p>
            <a:pPr marL="0" indent="0" algn="l">
              <a:buNone/>
            </a:pPr>
            <a:r>
              <a:rPr lang="en-US" sz="12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ordered HTML list:</a:t>
            </a:r>
          </a:p>
          <a:p>
            <a:pPr algn="l"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First item</a:t>
            </a:r>
          </a:p>
          <a:p>
            <a:pPr algn="l"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Second item</a:t>
            </a:r>
          </a:p>
          <a:p>
            <a:pPr algn="l"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Third item</a:t>
            </a:r>
            <a:endParaRPr lang="en-US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l">
              <a:buNone/>
            </a:pPr>
            <a:r>
              <a:rPr lang="en-US" sz="12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Nested HTML Lists (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 inside list)</a:t>
            </a:r>
            <a:endParaRPr lang="en-US" sz="12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sz="12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Ordered </a:t>
            </a:r>
          </a:p>
          <a:p>
            <a:r>
              <a:rPr lang="en-US" sz="12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Unordered</a:t>
            </a:r>
          </a:p>
          <a:p>
            <a:pPr marL="0" indent="0" algn="l">
              <a:buNone/>
            </a:pPr>
            <a:endParaRPr lang="en-US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 algn="l">
              <a:buNone/>
            </a:pPr>
            <a:endParaRPr lang="en-US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IN" sz="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75BB3-B8C8-3207-1316-9E49A114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432E2-2E7B-4B14-A5BA-270BD1571521}" type="datetime1">
              <a:rPr lang="en-IN" smtClean="0"/>
              <a:t>05-10-2023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E0153-76A9-2A35-823C-C2048ABE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042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5CCF-1958-A795-F852-35C97F8F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6. Lists: Ordered and unordered lists</a:t>
            </a:r>
            <a:endParaRPr lang="en-IN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66484A-4E53-62D4-75A4-20F7C61BB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249855"/>
              </p:ext>
            </p:extLst>
          </p:nvPr>
        </p:nvGraphicFramePr>
        <p:xfrm>
          <a:off x="1035699" y="3084071"/>
          <a:ext cx="9694505" cy="2675605"/>
        </p:xfrm>
        <a:graphic>
          <a:graphicData uri="http://schemas.openxmlformats.org/drawingml/2006/table">
            <a:tbl>
              <a:tblPr/>
              <a:tblGrid>
                <a:gridCol w="2239346">
                  <a:extLst>
                    <a:ext uri="{9D8B030D-6E8A-4147-A177-3AD203B41FA5}">
                      <a16:colId xmlns:a16="http://schemas.microsoft.com/office/drawing/2014/main" val="3032019499"/>
                    </a:ext>
                  </a:extLst>
                </a:gridCol>
                <a:gridCol w="7455159">
                  <a:extLst>
                    <a:ext uri="{9D8B030D-6E8A-4147-A177-3AD203B41FA5}">
                      <a16:colId xmlns:a16="http://schemas.microsoft.com/office/drawing/2014/main" val="997254913"/>
                    </a:ext>
                  </a:extLst>
                </a:gridCol>
              </a:tblGrid>
              <a:tr h="535121"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>
                          <a:effectLst/>
                        </a:rPr>
                        <a:t>Value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696506"/>
                  </a:ext>
                </a:extLst>
              </a:tr>
              <a:tr h="53512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disc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Sets the list item marker to a bullet (default)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865522"/>
                  </a:ext>
                </a:extLst>
              </a:tr>
              <a:tr h="53512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circle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Sets the list item marker to a circle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77067"/>
                  </a:ext>
                </a:extLst>
              </a:tr>
              <a:tr h="53512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square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Sets the list item marker to a square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19972"/>
                  </a:ext>
                </a:extLst>
              </a:tr>
              <a:tr h="53512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none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The list items will not be marked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323841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AD2B1B-419C-0DD0-9ECF-A176B3A7B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6F27-80B1-450D-8BA4-462536D3234D}" type="datetime1">
              <a:rPr lang="en-IN" smtClean="0"/>
              <a:t>05-10-2023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89706-8EE6-E045-DBEB-4DF4FFA90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359507-79BC-1483-9DC8-062383BA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14</a:t>
            </a:fld>
            <a:endParaRPr lang="en-I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B5AF92-D98F-2324-710B-B0596A242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699" y="2632705"/>
            <a:ext cx="8845420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Unordered HTML List - Choose List Item Marker</a:t>
            </a:r>
          </a:p>
        </p:txBody>
      </p:sp>
    </p:spTree>
    <p:extLst>
      <p:ext uri="{BB962C8B-B14F-4D97-AF65-F5344CB8AC3E}">
        <p14:creationId xmlns:p14="http://schemas.microsoft.com/office/powerpoint/2010/main" val="1239043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B901A-6EA8-25AE-2852-4DDBDBF9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6. Lists: Ordered and unordered lists</a:t>
            </a:r>
            <a:endParaRPr lang="en-IN" sz="28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C92B3-3488-2784-68B2-28911BA90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B6A38-59FA-4C75-9222-DAC456613334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97DBA-BB9A-531B-7E20-5FC326244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BA2D1-6807-9DFB-8D6C-DF689DAB7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15</a:t>
            </a:fld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373533-DCCA-FC9F-8B82-D2AC784ED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083647"/>
              </p:ext>
            </p:extLst>
          </p:nvPr>
        </p:nvGraphicFramePr>
        <p:xfrm>
          <a:off x="1024053" y="3045051"/>
          <a:ext cx="9601196" cy="2826846"/>
        </p:xfrm>
        <a:graphic>
          <a:graphicData uri="http://schemas.openxmlformats.org/drawingml/2006/table">
            <a:tbl>
              <a:tblPr/>
              <a:tblGrid>
                <a:gridCol w="2958857">
                  <a:extLst>
                    <a:ext uri="{9D8B030D-6E8A-4147-A177-3AD203B41FA5}">
                      <a16:colId xmlns:a16="http://schemas.microsoft.com/office/drawing/2014/main" val="3093199291"/>
                    </a:ext>
                  </a:extLst>
                </a:gridCol>
                <a:gridCol w="6642339">
                  <a:extLst>
                    <a:ext uri="{9D8B030D-6E8A-4147-A177-3AD203B41FA5}">
                      <a16:colId xmlns:a16="http://schemas.microsoft.com/office/drawing/2014/main" val="2236934262"/>
                    </a:ext>
                  </a:extLst>
                </a:gridCol>
              </a:tblGrid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Type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00657"/>
                  </a:ext>
                </a:extLst>
              </a:tr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type="1"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The list items will be numbered with numbers (default)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907712"/>
                  </a:ext>
                </a:extLst>
              </a:tr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type="A"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The list items will be numbered with uppercase letters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793523"/>
                  </a:ext>
                </a:extLst>
              </a:tr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type="a"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The list items will be numbered with lowercase letters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77300"/>
                  </a:ext>
                </a:extLst>
              </a:tr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type="I"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The list items will be numbered with uppercase roman numbers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73985"/>
                  </a:ext>
                </a:extLst>
              </a:tr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type="i"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The list items will be numbered with lowercase roman numbers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147922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E4517E2C-B0C8-66FD-D7DA-E9BE8473C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053" y="2560524"/>
            <a:ext cx="6039638" cy="4359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Ordered HTML List - The Type Attribute</a:t>
            </a:r>
          </a:p>
        </p:txBody>
      </p:sp>
    </p:spTree>
    <p:extLst>
      <p:ext uri="{BB962C8B-B14F-4D97-AF65-F5344CB8AC3E}">
        <p14:creationId xmlns:p14="http://schemas.microsoft.com/office/powerpoint/2010/main" val="3977942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60D7-021A-0C38-1FAF-EE2ED3345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7. Tables: Creating tables and formatting data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2059B-DD0C-2DCC-5C52-B4A61B9EE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HTML Table</a:t>
            </a:r>
            <a:endParaRPr lang="en-IN" sz="1800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right-align a table (with CSS)</a:t>
            </a:r>
            <a:endParaRPr lang="en-US" sz="1800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add background-color to a table (with CSS)</a:t>
            </a:r>
          </a:p>
          <a:p>
            <a:r>
              <a:rPr lang="en-US" sz="20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add padding to a table (with CSS)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set table width (with CSS)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define table cells that span more than one row or one column</a:t>
            </a:r>
          </a:p>
          <a:p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sz="20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IN" sz="1800" dirty="0"/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86FC8-9939-C264-FACD-B750747AC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4DF2-A776-40C9-92DA-1743D20898F1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B1E00-69B5-DE26-6B62-A9D20373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B9DFE-5316-3387-90B3-7AAC04AE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530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129FC0E-965B-E415-F973-A879CBFB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8. Forms: Form elements and input types</a:t>
            </a:r>
            <a:endParaRPr lang="en-IN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077AF-16DF-F220-A2F5-58811E8B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87611-B585-185C-DCC6-FBC9D6C4B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395D3-C66D-F716-1336-8F51C7A5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17</a:t>
            </a:fld>
            <a:endParaRPr lang="en-I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9DFD0D7-DB7E-E41E-B87F-D82029F44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196" y="2169513"/>
            <a:ext cx="10182812" cy="38297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3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&lt;input&gt;</a:t>
            </a:r>
            <a:endParaRPr lang="en-US" altLang="en-US" sz="1600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&lt;label&gt; and </a:t>
            </a:r>
            <a:r>
              <a:rPr kumimoji="0" lang="en-US" altLang="en-US" i="0" u="sng" strike="noStrike" cap="none" normalizeH="0" baseline="0" dirty="0">
                <a:ln>
                  <a:noFill/>
                </a:ln>
                <a:effectLst/>
              </a:rPr>
              <a:t>for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attribute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&lt;select&gt; and &lt;option&gt;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textarea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&lt;button&gt;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fieldset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&gt; and &lt;legend&gt;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type="button"&gt;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type="checkbox"&gt;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</a:t>
            </a:r>
            <a:r>
              <a:rPr lang="en-IN" sz="1800" dirty="0" err="1"/>
              <a:t>color</a:t>
            </a:r>
            <a:r>
              <a:rPr lang="en-IN" sz="1800" dirty="0"/>
              <a:t>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type="date"&gt;</a:t>
            </a:r>
            <a:endParaRPr lang="en-IN" dirty="0"/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&lt;input type="email"&gt;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&lt;input type="file"&gt;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&lt;input type="image"&gt;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&lt;input type="month"&gt;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&lt;input type="number"&gt;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type="password"&gt;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type="radio"&gt;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type="range"&gt;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type="reset"&gt;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type="search"&gt;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type="submit"&gt;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type="text"&gt;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type="time"&gt;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type="week"&gt;</a:t>
            </a:r>
          </a:p>
          <a:p>
            <a:pPr marL="0" indent="0">
              <a:lnSpc>
                <a:spcPct val="15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0433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3FFF-A054-BAB5-A8CD-278C3ECD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9. Form Validation: Client-side form validation</a:t>
            </a:r>
            <a:endParaRPr lang="en-IN" sz="8000" b="1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678E50E-6139-CB4B-BB59-AA765706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3100" b="1" dirty="0">
                <a:solidFill>
                  <a:srgbClr val="1B1B1B"/>
                </a:solidFill>
                <a:latin typeface="Inter"/>
                <a:hlinkClick r:id="rId2"/>
              </a:rPr>
              <a:t>F</a:t>
            </a:r>
            <a:r>
              <a:rPr lang="en-US" sz="3100" b="1" i="0" u="none" strike="noStrike" dirty="0">
                <a:solidFill>
                  <a:srgbClr val="1B1B1B"/>
                </a:solidFill>
                <a:effectLst/>
                <a:latin typeface="Inter"/>
                <a:hlinkClick r:id="rId2"/>
              </a:rPr>
              <a:t>orm validation?</a:t>
            </a:r>
            <a:endParaRPr lang="en-US" sz="3100" b="1" i="0" dirty="0">
              <a:solidFill>
                <a:srgbClr val="1B1B1B"/>
              </a:solidFill>
              <a:effectLst/>
              <a:latin typeface="Inter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"This field is required" (You can't leave this field blank).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"Please enter your phone number in the format xxx-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Inter"/>
              </a:rPr>
              <a:t>xxxx</a:t>
            </a: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" (A specific data format is required for it to be considered valid).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"Please enter a valid email address" (the data you entered is not in the right format).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"Your password needs to be between 8 and 30 characters long and contain one uppercase letter, one symbol, and a number." (A very specific data format is required for your data).</a:t>
            </a:r>
          </a:p>
          <a:p>
            <a:pPr marL="0" indent="0" algn="just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8CBE2-525F-1FDA-48DC-BA28AD6D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19F7C-004F-2C43-8399-95A74B55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33B3C-1502-F498-F3E3-B8A0FF168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894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067483-7569-6EAB-4A6F-D583A916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9. Form Validation: Client-side form validation</a:t>
            </a:r>
            <a:endParaRPr lang="en-IN" sz="8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298CB-CBC7-E179-FE1B-A49EB8760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4000" b="1" i="0" dirty="0">
                <a:solidFill>
                  <a:schemeClr val="accent1"/>
                </a:solidFill>
                <a:effectLst/>
                <a:latin typeface="Inter"/>
              </a:rPr>
              <a:t>Why we need to validate a form:</a:t>
            </a:r>
          </a:p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1B1B1B"/>
                </a:solidFill>
                <a:effectLst/>
                <a:latin typeface="Inter"/>
              </a:rPr>
              <a:t>We want to get the right data, in the right format.</a:t>
            </a:r>
            <a:r>
              <a:rPr lang="en-US" sz="3200" b="0" i="0" dirty="0">
                <a:solidFill>
                  <a:srgbClr val="1B1B1B"/>
                </a:solidFill>
                <a:effectLst/>
                <a:latin typeface="Inter"/>
              </a:rPr>
              <a:t>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6F612-E9F0-3829-B5EA-E4A86B3BA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AEA06-FBB7-5B29-81EE-BD6B7F25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974FB-473D-89B5-977C-F9513F83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680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69F01-FFC7-1A7E-04D8-E100FF4D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1. Introduction to HTML: Tags, elements, and structure</a:t>
            </a:r>
            <a:endParaRPr lang="en-IN" sz="7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79C24-E8DA-B24F-3691-9AB9B816D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stands for Hyper Text Markup Language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is the standard markup language for creating Web pages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describes the structure of a Web page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consists of a series of elements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elements tell the browser how to display the content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elements label pieces of content such as "this is a heading", "this is a paragraph", "this is a link", etc.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A7F3A-9FB4-9C6D-596D-C5A8D08A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E6F0-9B0D-4316-961F-B701BB1F4D84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D3A88-F040-A7F2-13A4-16C2160AB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6BAE5-F2D9-F5EF-48AA-F3240F948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2746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9C6C7A-ACC0-D380-45F1-EF01F61D5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9. Form Validation: Client-side form validation</a:t>
            </a:r>
            <a:endParaRPr lang="en-IN" sz="8000" b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3BBC55-9CB6-AF48-564F-FF220B62C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5800" b="1" i="0" dirty="0">
                <a:solidFill>
                  <a:srgbClr val="1B1B1B"/>
                </a:solidFill>
                <a:effectLst/>
                <a:latin typeface="Inter"/>
              </a:rPr>
              <a:t>Built-in form validation</a:t>
            </a:r>
            <a:r>
              <a:rPr lang="en-US" sz="5800" b="0" i="0" dirty="0">
                <a:solidFill>
                  <a:srgbClr val="1B1B1B"/>
                </a:solidFill>
                <a:effectLst/>
                <a:latin typeface="Inter"/>
              </a:rPr>
              <a:t> </a:t>
            </a:r>
          </a:p>
          <a:p>
            <a:pPr algn="just">
              <a:lnSpc>
                <a:spcPct val="160000"/>
              </a:lnSpc>
            </a:pPr>
            <a:r>
              <a:rPr lang="en-US" sz="4600" b="1" dirty="0">
                <a:solidFill>
                  <a:srgbClr val="0070C0"/>
                </a:solidFill>
                <a:latin typeface="Inter"/>
              </a:rPr>
              <a:t>r</a:t>
            </a:r>
            <a:r>
              <a:rPr lang="en-US" sz="4600" b="1" i="0" dirty="0">
                <a:solidFill>
                  <a:srgbClr val="0070C0"/>
                </a:solidFill>
                <a:effectLst/>
                <a:latin typeface="Inter"/>
              </a:rPr>
              <a:t>equired</a:t>
            </a:r>
            <a:r>
              <a:rPr lang="en-US" sz="4600" b="0" i="0" dirty="0">
                <a:solidFill>
                  <a:srgbClr val="1B1B1B"/>
                </a:solidFill>
                <a:effectLst/>
                <a:latin typeface="Inter"/>
              </a:rPr>
              <a:t> attribute   </a:t>
            </a:r>
          </a:p>
          <a:p>
            <a:pPr algn="just">
              <a:lnSpc>
                <a:spcPct val="160000"/>
              </a:lnSpc>
            </a:pPr>
            <a:r>
              <a:rPr lang="en-US" sz="4600" b="1" dirty="0">
                <a:solidFill>
                  <a:srgbClr val="0070C0"/>
                </a:solidFill>
                <a:latin typeface="Inter"/>
              </a:rPr>
              <a:t>type</a:t>
            </a:r>
            <a:r>
              <a:rPr lang="en-US" sz="4600" dirty="0">
                <a:solidFill>
                  <a:srgbClr val="1B1B1B"/>
                </a:solidFill>
                <a:latin typeface="Inter"/>
              </a:rPr>
              <a:t> attribute</a:t>
            </a:r>
          </a:p>
          <a:p>
            <a:pPr algn="just">
              <a:lnSpc>
                <a:spcPct val="160000"/>
              </a:lnSpc>
            </a:pPr>
            <a:r>
              <a:rPr lang="en-US" sz="4600" b="1" i="0" dirty="0">
                <a:solidFill>
                  <a:srgbClr val="0070C0"/>
                </a:solidFill>
                <a:effectLst/>
                <a:latin typeface="Inter"/>
              </a:rPr>
              <a:t>pattern</a:t>
            </a:r>
            <a:r>
              <a:rPr lang="en-US" sz="4600" b="0" i="0" dirty="0">
                <a:solidFill>
                  <a:srgbClr val="1B1B1B"/>
                </a:solidFill>
                <a:effectLst/>
                <a:latin typeface="Inter"/>
              </a:rPr>
              <a:t> attribute</a:t>
            </a:r>
          </a:p>
          <a:p>
            <a:pPr algn="just">
              <a:lnSpc>
                <a:spcPct val="160000"/>
              </a:lnSpc>
            </a:pPr>
            <a:r>
              <a:rPr lang="en-US" sz="4600" b="1" dirty="0">
                <a:solidFill>
                  <a:srgbClr val="0070C0"/>
                </a:solidFill>
                <a:latin typeface="Inter"/>
              </a:rPr>
              <a:t>min, max </a:t>
            </a:r>
            <a:r>
              <a:rPr lang="en-US" sz="4600" dirty="0">
                <a:solidFill>
                  <a:srgbClr val="1B1B1B"/>
                </a:solidFill>
                <a:latin typeface="Inter"/>
              </a:rPr>
              <a:t>attribute</a:t>
            </a:r>
          </a:p>
          <a:p>
            <a:pPr algn="just">
              <a:lnSpc>
                <a:spcPct val="160000"/>
              </a:lnSpc>
            </a:pPr>
            <a:r>
              <a:rPr lang="en-US" sz="4600" b="1" dirty="0" err="1">
                <a:solidFill>
                  <a:srgbClr val="0070C0"/>
                </a:solidFill>
                <a:latin typeface="Inter"/>
              </a:rPr>
              <a:t>minlength</a:t>
            </a:r>
            <a:r>
              <a:rPr lang="en-US" sz="4600" b="1" dirty="0">
                <a:solidFill>
                  <a:srgbClr val="0070C0"/>
                </a:solidFill>
                <a:latin typeface="Inter"/>
              </a:rPr>
              <a:t>, </a:t>
            </a:r>
            <a:r>
              <a:rPr lang="en-US" sz="4600" b="1" dirty="0" err="1">
                <a:solidFill>
                  <a:srgbClr val="0070C0"/>
                </a:solidFill>
                <a:latin typeface="Inter"/>
              </a:rPr>
              <a:t>maxlength</a:t>
            </a:r>
            <a:r>
              <a:rPr lang="en-US" sz="4600" b="1" dirty="0">
                <a:solidFill>
                  <a:srgbClr val="0070C0"/>
                </a:solidFill>
                <a:latin typeface="Inter"/>
              </a:rPr>
              <a:t> </a:t>
            </a:r>
            <a:r>
              <a:rPr lang="en-US" sz="4600" dirty="0">
                <a:solidFill>
                  <a:srgbClr val="1B1B1B"/>
                </a:solidFill>
                <a:latin typeface="Inter"/>
              </a:rPr>
              <a:t>attribute</a:t>
            </a:r>
            <a:endParaRPr lang="en-US" sz="4600" b="0" i="0" dirty="0">
              <a:solidFill>
                <a:srgbClr val="1B1B1B"/>
              </a:solidFill>
              <a:effectLst/>
              <a:latin typeface="Inter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2AE85-3532-E3E4-3916-53B1994EB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00FCE-D350-D2AD-9006-41B2726A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5570D-F659-A798-55F1-7C834277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136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200A-1E2E-F670-9EE6-150AC058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10. Multimedia: Audio and video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92AD5-F322-95A5-FA36-21789757E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0" dirty="0">
                <a:effectLst/>
                <a:latin typeface="Consolas" panose="020B0609020204030204" pitchFamily="49" charset="0"/>
              </a:rPr>
              <a:t>Insert &lt;video&gt; in a webpage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0" dirty="0">
                <a:effectLst/>
                <a:latin typeface="Consolas" panose="020B0609020204030204" pitchFamily="49" charset="0"/>
              </a:rPr>
              <a:t>Insert &lt;audio&gt; in a webpage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0" dirty="0">
                <a:effectLst/>
                <a:latin typeface="Consolas" panose="020B0609020204030204" pitchFamily="49" charset="0"/>
              </a:rPr>
              <a:t>Insert &lt;</a:t>
            </a:r>
            <a:r>
              <a:rPr lang="en-IN" b="0" dirty="0" err="1">
                <a:effectLst/>
                <a:latin typeface="Consolas" panose="020B0609020204030204" pitchFamily="49" charset="0"/>
              </a:rPr>
              <a:t>iframe</a:t>
            </a:r>
            <a:r>
              <a:rPr lang="en-IN" b="0" dirty="0">
                <a:effectLst/>
                <a:latin typeface="Consolas" panose="020B0609020204030204" pitchFamily="49" charset="0"/>
              </a:rPr>
              <a:t>&gt; in a webpage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DB367-39EF-EB84-6502-3CD089AC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24790-5197-280C-A1FE-20928D221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0CD50-CFEC-1498-7F89-832DA4E5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775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4A79C3-53CC-FCD2-8732-954F47B91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744D-464B-45ED-97A7-546CEEFC2500}" type="datetime1">
              <a:rPr lang="en-IN" sz="2000" smtClean="0"/>
              <a:t>05-10-2023</a:t>
            </a:fld>
            <a:endParaRPr lang="en-IN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BD60AF-EC8B-7FB2-6B0F-4C95D2FA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5127" y="6356350"/>
            <a:ext cx="6484775" cy="365125"/>
          </a:xfrm>
        </p:spPr>
        <p:txBody>
          <a:bodyPr/>
          <a:lstStyle/>
          <a:p>
            <a:r>
              <a:rPr lang="en-US" sz="2000" dirty="0"/>
              <a:t>Campus Recruitment Training (HTML, CSS, </a:t>
            </a:r>
            <a:r>
              <a:rPr lang="en-US" sz="2000" dirty="0" err="1"/>
              <a:t>Javascript</a:t>
            </a:r>
            <a:r>
              <a:rPr lang="en-US" sz="2000" dirty="0"/>
              <a:t>)</a:t>
            </a: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9C508-4E10-3FE0-59C1-1E20EAD9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z="2000" smtClean="0"/>
              <a:t>22</a:t>
            </a:fld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45FE6-FE34-6FCF-1A54-47B8A1B0C7E1}"/>
              </a:ext>
            </a:extLst>
          </p:cNvPr>
          <p:cNvSpPr txBox="1"/>
          <p:nvPr/>
        </p:nvSpPr>
        <p:spPr>
          <a:xfrm>
            <a:off x="1623525" y="4072100"/>
            <a:ext cx="8313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rgbClr val="0070C0"/>
                </a:solidFill>
              </a:rPr>
              <a:t>Cascading Style Sheets (CSS)</a:t>
            </a:r>
            <a:endParaRPr lang="en-IN" sz="48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AA65E-382A-9AA0-CA24-E7DB5A96D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28" y="1049938"/>
            <a:ext cx="2029108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24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3F71-2F91-345D-BCAA-B7FF9F8CE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11. Introduction to CSS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032B8-1054-7A5C-A59D-73F25D0C4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44620"/>
            <a:ext cx="9873342" cy="3524380"/>
          </a:xfrm>
        </p:spPr>
        <p:txBody>
          <a:bodyPr>
            <a:norm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00000"/>
                </a:solidFill>
                <a:effectLst/>
              </a:rPr>
              <a:t>What is CSS?</a:t>
            </a:r>
          </a:p>
          <a:p>
            <a:pPr algn="l"/>
            <a:r>
              <a:rPr lang="en-US" sz="2300" b="1" i="0" dirty="0">
                <a:solidFill>
                  <a:srgbClr val="000000"/>
                </a:solidFill>
                <a:effectLst/>
              </a:rPr>
              <a:t>CSS stands for Cascading Style Sheets.</a:t>
            </a:r>
          </a:p>
          <a:p>
            <a:pPr algn="l"/>
            <a:r>
              <a:rPr lang="en-US" sz="2300" b="1" dirty="0">
                <a:solidFill>
                  <a:srgbClr val="000000"/>
                </a:solidFill>
              </a:rPr>
              <a:t>CSS is the language we use to style an HTML document.</a:t>
            </a:r>
          </a:p>
          <a:p>
            <a:pPr algn="l"/>
            <a:r>
              <a:rPr lang="en-US" sz="2300" b="1" dirty="0">
                <a:solidFill>
                  <a:srgbClr val="000000"/>
                </a:solidFill>
              </a:rPr>
              <a:t>CSS describes how HTML elements should be displayed.</a:t>
            </a:r>
          </a:p>
          <a:p>
            <a:pPr marL="0" indent="0" algn="l">
              <a:buNone/>
            </a:pPr>
            <a:br>
              <a:rPr lang="en-US" sz="1400" b="1" dirty="0"/>
            </a:br>
            <a:r>
              <a:rPr lang="en-US" sz="2200" b="1" dirty="0"/>
              <a:t>CSS can be added to HTML documents in 3 ways: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100" b="1" dirty="0"/>
              <a:t>(1) Inline 				(2) Internal</a:t>
            </a:r>
            <a:r>
              <a:rPr lang="en-US" sz="2100" dirty="0"/>
              <a:t> 					</a:t>
            </a:r>
            <a:r>
              <a:rPr lang="en-US" sz="2100" b="1" dirty="0"/>
              <a:t>(3)</a:t>
            </a:r>
            <a:r>
              <a:rPr lang="en-US" sz="2100" dirty="0"/>
              <a:t> </a:t>
            </a:r>
            <a:r>
              <a:rPr lang="en-US" sz="2100" b="1" dirty="0"/>
              <a:t>External</a:t>
            </a:r>
            <a:endParaRPr lang="en-IN" sz="2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EECAE-CC63-A505-80A1-8A70FB1E4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05-10-2023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057D5-D482-6215-9EC3-18FBB1F9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6BD5C-B154-4EFC-8C2C-D9903BC0C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CCEC3-2930-42FA-FE29-299FC42EA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36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F209-806F-51FB-B65F-217684B0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kern="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11</a:t>
            </a:r>
            <a:r>
              <a:rPr lang="en-IN" sz="40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Introduction to CSS: </a:t>
            </a:r>
            <a:r>
              <a:rPr lang="en-IN" sz="4000" b="1" kern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Syntax</a:t>
            </a:r>
            <a:endParaRPr lang="en-IN" sz="8000" b="1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C7625-983E-7947-91F6-DFA3BC1A4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725EE-8C9B-EAEE-752B-14C05EDB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A8B1D-C00C-4614-0DAB-13549834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24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CD986-E6A7-59D6-CC75-F6D7FB7E6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FBD1C4-6C89-34D1-5073-341AE1E4F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b="1" dirty="0"/>
              <a:t>CSS Syntax</a:t>
            </a:r>
          </a:p>
          <a:p>
            <a:pPr marL="0" indent="0">
              <a:buNone/>
            </a:pPr>
            <a:r>
              <a:rPr lang="en-IN" sz="3200" b="1" dirty="0"/>
              <a:t>           </a:t>
            </a:r>
            <a:r>
              <a:rPr lang="en-IN" sz="3200" b="1" dirty="0">
                <a:solidFill>
                  <a:srgbClr val="0070C0"/>
                </a:solidFill>
              </a:rPr>
              <a:t>selector{</a:t>
            </a:r>
          </a:p>
          <a:p>
            <a:pPr marL="0" indent="0">
              <a:buNone/>
            </a:pPr>
            <a:r>
              <a:rPr lang="en-IN" sz="3200" b="1" dirty="0">
                <a:solidFill>
                  <a:srgbClr val="0070C0"/>
                </a:solidFill>
              </a:rPr>
              <a:t>				property1: value1;</a:t>
            </a:r>
          </a:p>
          <a:p>
            <a:pPr marL="0" indent="0">
              <a:buNone/>
            </a:pPr>
            <a:r>
              <a:rPr lang="en-IN" sz="3200" b="1" dirty="0">
                <a:solidFill>
                  <a:srgbClr val="0070C0"/>
                </a:solidFill>
              </a:rPr>
              <a:t>				property2: value2;</a:t>
            </a:r>
          </a:p>
          <a:p>
            <a:pPr marL="0" indent="0">
              <a:buNone/>
            </a:pPr>
            <a:r>
              <a:rPr lang="en-IN" sz="3200" b="1" dirty="0">
                <a:solidFill>
                  <a:srgbClr val="0070C0"/>
                </a:solidFill>
              </a:rPr>
              <a:t>                   }</a:t>
            </a:r>
          </a:p>
        </p:txBody>
      </p:sp>
    </p:spTree>
    <p:extLst>
      <p:ext uri="{BB962C8B-B14F-4D97-AF65-F5344CB8AC3E}">
        <p14:creationId xmlns:p14="http://schemas.microsoft.com/office/powerpoint/2010/main" val="1092957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ACB71FF-EE25-8795-7C3E-669FB524B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11. Introduction to CSS: </a:t>
            </a:r>
            <a:r>
              <a:rPr lang="en-IN" sz="4000" b="1" kern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selectors</a:t>
            </a:r>
            <a:endParaRPr lang="en-IN" sz="80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532D1-4678-64F4-E74A-0C35AF39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2491273"/>
            <a:ext cx="10627567" cy="3384595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50000"/>
              </a:lnSpc>
              <a:buFont typeface="Arial"/>
              <a:buAutoNum type="arabicPeriod"/>
            </a:pPr>
            <a:r>
              <a:rPr lang="en-US" b="1" dirty="0"/>
              <a:t>Simple selectors </a:t>
            </a:r>
            <a:r>
              <a:rPr lang="en-US" sz="1800" b="1" dirty="0">
                <a:solidFill>
                  <a:srgbClr val="C00000"/>
                </a:solidFill>
              </a:rPr>
              <a:t>(select elements based on name (p), id (#), class(.))</a:t>
            </a:r>
          </a:p>
          <a:p>
            <a:pPr marL="457200" indent="-457200">
              <a:lnSpc>
                <a:spcPct val="150000"/>
              </a:lnSpc>
              <a:buFont typeface="Arial"/>
              <a:buAutoNum type="arabicPeriod"/>
            </a:pPr>
            <a:r>
              <a:rPr lang="en-US" b="1" dirty="0"/>
              <a:t>Combinator selectors </a:t>
            </a:r>
            <a:r>
              <a:rPr lang="en-US" sz="1800" b="1" dirty="0">
                <a:solidFill>
                  <a:srgbClr val="C00000"/>
                </a:solidFill>
              </a:rPr>
              <a:t>(descendant (space), child (&gt;))</a:t>
            </a:r>
          </a:p>
          <a:p>
            <a:pPr marL="457200" indent="-457200">
              <a:lnSpc>
                <a:spcPct val="150000"/>
              </a:lnSpc>
              <a:buFont typeface="Arial"/>
              <a:buAutoNum type="arabicPeriod"/>
            </a:pPr>
            <a:r>
              <a:rPr lang="en-US" b="1" dirty="0"/>
              <a:t>Pseudo-class selectors </a:t>
            </a:r>
            <a:r>
              <a:rPr lang="en-US" sz="1800" b="1" dirty="0">
                <a:solidFill>
                  <a:srgbClr val="C00000"/>
                </a:solidFill>
              </a:rPr>
              <a:t>(</a:t>
            </a:r>
            <a:r>
              <a:rPr lang="en-IN" sz="1800" b="1" dirty="0">
                <a:solidFill>
                  <a:srgbClr val="C00000"/>
                </a:solidFill>
              </a:rPr>
              <a:t>Anchor Pseudo-classes (</a:t>
            </a:r>
            <a:r>
              <a:rPr lang="en-IN" sz="1800" b="1" dirty="0" err="1">
                <a:solidFill>
                  <a:srgbClr val="C00000"/>
                </a:solidFill>
              </a:rPr>
              <a:t>a:hover</a:t>
            </a:r>
            <a:r>
              <a:rPr lang="en-IN" sz="1800" b="1" dirty="0">
                <a:solidFill>
                  <a:srgbClr val="C00000"/>
                </a:solidFill>
              </a:rPr>
              <a:t>), Div Pseudo-classes (</a:t>
            </a:r>
            <a:r>
              <a:rPr lang="en-IN" sz="1800" b="1" dirty="0" err="1">
                <a:solidFill>
                  <a:srgbClr val="C00000"/>
                </a:solidFill>
              </a:rPr>
              <a:t>div:hover</a:t>
            </a:r>
            <a:r>
              <a:rPr lang="en-IN" sz="1800" b="1" dirty="0">
                <a:solidFill>
                  <a:srgbClr val="C00000"/>
                </a:solidFill>
              </a:rPr>
              <a:t>))</a:t>
            </a:r>
          </a:p>
          <a:p>
            <a:pPr marL="457200" indent="-457200">
              <a:lnSpc>
                <a:spcPct val="150000"/>
              </a:lnSpc>
              <a:buFont typeface="Arial"/>
              <a:buAutoNum type="arabicPeriod"/>
            </a:pPr>
            <a:r>
              <a:rPr lang="en-US" b="1" dirty="0"/>
              <a:t>Pseudo-elements selectors </a:t>
            </a:r>
            <a:r>
              <a:rPr lang="en-US" sz="1800" b="1" dirty="0">
                <a:solidFill>
                  <a:srgbClr val="C00000"/>
                </a:solidFill>
              </a:rPr>
              <a:t>(p::first-line,  p::first-letter)</a:t>
            </a:r>
          </a:p>
          <a:p>
            <a:pPr marL="457200" indent="-457200">
              <a:lnSpc>
                <a:spcPct val="150000"/>
              </a:lnSpc>
              <a:buFont typeface="Arial"/>
              <a:buAutoNum type="arabicPeriod"/>
            </a:pPr>
            <a:r>
              <a:rPr lang="en-US" b="1" dirty="0"/>
              <a:t>Attribute selectors </a:t>
            </a:r>
            <a:r>
              <a:rPr lang="en-US" sz="1800" b="1" dirty="0">
                <a:solidFill>
                  <a:srgbClr val="C00000"/>
                </a:solidFill>
              </a:rPr>
              <a:t>(</a:t>
            </a:r>
            <a:r>
              <a:rPr lang="en-IN" sz="1800" b="1" dirty="0">
                <a:solidFill>
                  <a:srgbClr val="C00000"/>
                </a:solidFill>
              </a:rPr>
              <a:t>input[type="text"], input[type="button"])</a:t>
            </a:r>
            <a:endParaRPr lang="en-US" sz="1800" b="1" dirty="0">
              <a:solidFill>
                <a:srgbClr val="C00000"/>
              </a:solidFill>
            </a:endParaRPr>
          </a:p>
          <a:p>
            <a:pPr marL="457200" indent="-457200">
              <a:buFont typeface="Arial"/>
              <a:buAutoNum type="arabicPeriod"/>
            </a:pPr>
            <a:endParaRPr lang="en-US" sz="1800" b="1" dirty="0">
              <a:solidFill>
                <a:srgbClr val="C00000"/>
              </a:solidFill>
            </a:endParaRPr>
          </a:p>
          <a:p>
            <a:pPr marL="457200" indent="-457200">
              <a:buFont typeface="Arial"/>
              <a:buAutoNum type="arabicPeriod"/>
            </a:pPr>
            <a:endParaRPr lang="en-IN" sz="1800" b="1" dirty="0">
              <a:solidFill>
                <a:srgbClr val="0070C0"/>
              </a:solidFill>
            </a:endParaRPr>
          </a:p>
          <a:p>
            <a:pPr marL="457200" indent="-457200">
              <a:buFont typeface="Arial"/>
              <a:buAutoNum type="arabicPeriod"/>
            </a:pPr>
            <a:endParaRPr lang="en-US" sz="2000" b="1" dirty="0"/>
          </a:p>
          <a:p>
            <a:pPr marL="457200" indent="-457200">
              <a:buFont typeface="Arial"/>
              <a:buAutoNum type="arabicPeriod"/>
            </a:pPr>
            <a:endParaRPr lang="en-US" sz="2000" b="1" dirty="0"/>
          </a:p>
          <a:p>
            <a:pPr marL="457200" indent="-457200">
              <a:buAutoNum type="arabicPeriod"/>
            </a:pPr>
            <a:endParaRPr lang="en-US" sz="2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5958E-5BF5-769D-4EBD-6DC0CEF80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5AD75-DB76-20F1-0282-7C239581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6CEBA-7C71-C728-722C-C8170814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25</a:t>
            </a:fld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EFB318-D614-5337-0ABB-78D888E01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60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67BE-AA46-9CE1-994D-BF62CFCF1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92" y="982132"/>
            <a:ext cx="9162105" cy="1303867"/>
          </a:xfrm>
        </p:spPr>
        <p:txBody>
          <a:bodyPr>
            <a:normAutofit/>
          </a:bodyPr>
          <a:lstStyle/>
          <a:p>
            <a:r>
              <a:rPr lang="en-IN" sz="36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12. CSS Box Model: </a:t>
            </a:r>
            <a:r>
              <a:rPr lang="en-IN" sz="28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Margin, padding, and border</a:t>
            </a:r>
            <a:endParaRPr lang="en-IN" sz="4000" b="1" kern="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0F049-A0EF-090E-3D06-233A77B5B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CSS Box Model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F5C55-7774-9136-E1BC-F11EEF67F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5FE61-7E99-C1AF-4ABB-C2B74C249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24442-38A8-EA08-0119-FB4FF10EB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26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3A703-6F3B-C4B7-5EAF-5EB3A47CE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1" t="31837" r="17882" b="19768"/>
          <a:stretch/>
        </p:blipFill>
        <p:spPr>
          <a:xfrm>
            <a:off x="2537926" y="3073497"/>
            <a:ext cx="6382139" cy="28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DB793-1E89-9C05-B6EC-B97E619C2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43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E371-450D-E8C4-44E3-9A7012FE0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B9398-3CC4-BC7A-5EA4-49A916581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116D9-896F-B208-9F78-159BE68F3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9ACBB-9A91-E712-2C0C-EDD3B451C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1974A-681A-53D9-D2B8-AC3D2912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27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BD0729-EB55-8F8F-6772-963E21ABA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3" t="33333" r="38928" b="6667"/>
          <a:stretch/>
        </p:blipFill>
        <p:spPr>
          <a:xfrm>
            <a:off x="754221" y="858415"/>
            <a:ext cx="10405192" cy="538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35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E8E7-753E-AD03-9492-62383DAB2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D340A-2239-4508-4AF2-A1180274D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86489-06AA-D56F-69D7-628B2456E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E86ED-AAF7-9B32-BF43-93CCA07D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48548-B24C-16C0-60C1-712DB7E47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28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C114B-28B3-1958-C56E-FBBD0C8A1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5" t="22721" r="38086" b="5986"/>
          <a:stretch/>
        </p:blipFill>
        <p:spPr>
          <a:xfrm>
            <a:off x="921397" y="622299"/>
            <a:ext cx="10349203" cy="56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4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D95F-90C4-9867-0B62-6FE3462D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219AF-B53C-AB41-5AE8-EBB3D0CD4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097DF-4E66-D21C-9B6D-8D716EEA2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F2D35-DA68-99E1-F019-4AE36A472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3E44D-5CA2-CC74-082F-B7173F96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29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EAB148-8722-69A2-C450-3E83A9609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3" t="26258" r="42296" b="8889"/>
          <a:stretch/>
        </p:blipFill>
        <p:spPr>
          <a:xfrm>
            <a:off x="1007705" y="541176"/>
            <a:ext cx="10226352" cy="57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64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269E-A64B-AC19-64FB-0CD2ECAE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1. Introduction to HTML: Tags, elements, and structure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17BC2-5D16-2C43-A887-EFB84A589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066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 Simple HTML Document (Home Page)</a:t>
            </a:r>
            <a:endParaRPr lang="en-US" sz="20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 Title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/title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/head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Heading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paragraph.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8F14E-A404-F25F-9DD8-23731E4E0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FC54E-6FF7-44ED-A857-9CFE625E9370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B8D3C-E148-4431-3E9C-D9AD81E8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1BAC7-D1DE-E9CF-6675-A51B3FA2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538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422D-5E35-E8F7-1274-46BAEE26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82D3-1331-AFDB-1081-A70C3A277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B26DB-E586-5F41-FEAF-BCC25B9F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20D72-2BB2-5320-81F0-153FBB1F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661F8-FC9A-1D66-A89C-FF942902D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30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0A8C0B-387C-9DE6-7522-A677309A6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79" t="22313" r="40077" b="6259"/>
          <a:stretch/>
        </p:blipFill>
        <p:spPr>
          <a:xfrm>
            <a:off x="923731" y="513184"/>
            <a:ext cx="10291665" cy="58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87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9C12-293F-FE1B-B3C7-B62BCE503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683" y="2378144"/>
            <a:ext cx="9601196" cy="597332"/>
          </a:xfrm>
        </p:spPr>
        <p:txBody>
          <a:bodyPr>
            <a:normAutofit/>
          </a:bodyPr>
          <a:lstStyle/>
          <a:p>
            <a:r>
              <a:rPr lang="en-IN" sz="3200" b="1" dirty="0"/>
              <a:t>Navigation bar </a:t>
            </a:r>
            <a:r>
              <a:rPr lang="en-IN" sz="3200" b="1" dirty="0">
                <a:solidFill>
                  <a:srgbClr val="FF0000"/>
                </a:solidFill>
              </a:rPr>
              <a:t>without</a:t>
            </a:r>
            <a:r>
              <a:rPr lang="en-IN" sz="3200" b="1" dirty="0"/>
              <a:t> padding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7F085-23A1-CCB5-1C00-BF48C4E7F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34E86-B89B-2D08-526F-C3CD63B07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B2979-56E9-599D-7B55-60B8F40D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31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EF8593-90B6-460C-829E-E50574C65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" t="25926" r="4337" b="65912"/>
          <a:stretch/>
        </p:blipFill>
        <p:spPr>
          <a:xfrm>
            <a:off x="-6204" y="1899167"/>
            <a:ext cx="12192000" cy="5973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42E5B4-9745-A966-CD79-7FA279042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04" y="3648384"/>
            <a:ext cx="12192000" cy="58436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C7F3A50-89B4-C082-EF3D-2E7B343F847C}"/>
              </a:ext>
            </a:extLst>
          </p:cNvPr>
          <p:cNvSpPr txBox="1">
            <a:spLocks/>
          </p:cNvSpPr>
          <p:nvPr/>
        </p:nvSpPr>
        <p:spPr>
          <a:xfrm>
            <a:off x="1370045" y="4224348"/>
            <a:ext cx="9601196" cy="59733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200" b="1" dirty="0"/>
              <a:t>Navigation bar </a:t>
            </a:r>
            <a:r>
              <a:rPr lang="en-IN" sz="3200" b="1" dirty="0">
                <a:solidFill>
                  <a:srgbClr val="FF0000"/>
                </a:solidFill>
              </a:rPr>
              <a:t>with</a:t>
            </a:r>
            <a:r>
              <a:rPr lang="en-IN" sz="3200" b="1" dirty="0"/>
              <a:t> padding</a:t>
            </a:r>
          </a:p>
        </p:txBody>
      </p:sp>
    </p:spTree>
    <p:extLst>
      <p:ext uri="{BB962C8B-B14F-4D97-AF65-F5344CB8AC3E}">
        <p14:creationId xmlns:p14="http://schemas.microsoft.com/office/powerpoint/2010/main" val="2357994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E278-F1DD-5D2E-7DDC-E81BB173C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E2D5E-2170-D702-0F65-84806F1EE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1641D-B385-C2A4-5334-0760AA719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057AF-5685-1CAB-8750-189C31691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59903-E06D-44C5-D586-F1914395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32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29F326-AA89-2456-47B4-D720A14A3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27211" r="39005" b="18231"/>
          <a:stretch/>
        </p:blipFill>
        <p:spPr>
          <a:xfrm>
            <a:off x="870857" y="858416"/>
            <a:ext cx="10450285" cy="538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48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8E45-7919-97A9-59CA-2D1D5961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56F8D-B360-9C23-5450-C6C8F4037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72E08-C856-1D92-32E1-CAE8DD37A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BE4B7-4230-C6E6-8B00-EDB1C8D4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EE67E-B54B-8AD0-DCBC-F2D768036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33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5F3C45-56C4-EEF4-B94C-C3BD5BDC9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06" y="681135"/>
            <a:ext cx="9705391" cy="55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35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8A07-42B5-C253-FCF0-1BAF8056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32D4A-C321-3F60-838B-C6C737D9F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382E1-452F-6576-B53F-7677412AB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C07C3-B9E7-D3FB-9EC2-E2FF669DB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5742B-2E38-BF22-0BDC-6117C6F7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34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48D9EB-58EE-F679-43AF-FD73A047D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10" y="905069"/>
            <a:ext cx="9955763" cy="534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53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75077-C1C3-2D3E-6121-CA621F3F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3A3F0-A382-9B14-68B1-1E0A55F7D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36540-13F1-E121-E72D-68B9AD286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DBE2C-0F12-4580-B847-C6FC9918B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B2C75-D953-BA45-FBB8-857B33D5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35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A7F300-BA15-BD45-B1B4-FAD5506A8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20" y="849086"/>
            <a:ext cx="10170368" cy="53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3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B2D7-B0AD-EB11-46C8-E92D8857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US" sz="40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Color Names</a:t>
            </a:r>
            <a:endParaRPr lang="en-IN" sz="4000" b="1" kern="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E467BB-62C6-B482-2439-871630DB4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46" t="24159" r="17782" b="39282"/>
          <a:stretch/>
        </p:blipFill>
        <p:spPr>
          <a:xfrm>
            <a:off x="1194319" y="2705877"/>
            <a:ext cx="10030408" cy="283650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8A31B-F217-6D5B-5C49-9742DE062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9BC9F-7DAA-B897-E651-3BB9BE1B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AF015-8AF0-0F8F-C2C6-25D33460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36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4150D-BED7-3E84-A960-39DCAF200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16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DA6656B-DED1-2D9B-C7B4-DFB16C54E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792" y="982132"/>
            <a:ext cx="9039806" cy="1303867"/>
          </a:xfrm>
        </p:spPr>
        <p:txBody>
          <a:bodyPr>
            <a:normAutofit/>
          </a:bodyPr>
          <a:lstStyle/>
          <a:p>
            <a:r>
              <a:rPr lang="en-US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IN" sz="36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CSS RGB </a:t>
            </a:r>
            <a:r>
              <a:rPr lang="en-IN" sz="3600" b="1" kern="0" dirty="0" err="1">
                <a:solidFill>
                  <a:srgbClr val="0070C0"/>
                </a:solidFill>
                <a:latin typeface="Arial" panose="020B0604020202020204" pitchFamily="34" charset="0"/>
              </a:rPr>
              <a:t>Colors</a:t>
            </a:r>
            <a:endParaRPr lang="en-IN" sz="3600" b="1" kern="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3107C2-56ED-3D48-52A1-5D613A829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77" t="42810" r="20958" b="22982"/>
          <a:stretch/>
        </p:blipFill>
        <p:spPr>
          <a:xfrm>
            <a:off x="1295401" y="2752531"/>
            <a:ext cx="9313505" cy="30044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87B36-957A-42D9-D7C2-BD9CE99C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05-10-2023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E17AA-346B-8BA2-EB1D-FEED51F9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8C221-6A1B-1EDC-A9E6-2F0327DE7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6F0E8B-5F96-B8EA-9512-1DC806210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38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A97DB7-3D8D-B81D-72FB-BFE64FF08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US" sz="40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Shades of Gray (RGB)</a:t>
            </a:r>
            <a:endParaRPr lang="en-IN" sz="4000" b="1" kern="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EB001-5518-BF01-8755-298550799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05-10-2023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DCCD0-8B18-C6FE-BCC0-E7E00E951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B58F-3154-4B70-7E60-75E9178B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8B3F3E-7EC6-D822-B75C-13B4CA47F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61" t="39999" r="20178" b="25987"/>
          <a:stretch/>
        </p:blipFill>
        <p:spPr>
          <a:xfrm>
            <a:off x="1295401" y="2619483"/>
            <a:ext cx="9601196" cy="29111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FD01E8-7AE8-BE37-8261-05513C55E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26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7FB9B73-4455-4761-A98A-F61C740C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IN" sz="36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RGBA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E0B55-707E-E8C5-B8A6-FAF9F2D1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05-10-2023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01AE2-F2EB-7BDB-FF61-221ECA480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C608D-0E52-997A-3BD0-C22E6368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24609-B59D-CFAD-9DD1-7DEB55EC1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1" t="37959" r="19107" b="24898"/>
          <a:stretch/>
        </p:blipFill>
        <p:spPr>
          <a:xfrm>
            <a:off x="1295402" y="2603241"/>
            <a:ext cx="9705390" cy="31070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AA38ED-E313-9CA0-F73C-D9E0DECD2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46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229D-AED4-8DB4-9F31-E842321B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Verdana" panose="020B0604030504040204" pitchFamily="34" charset="0"/>
              </a:rPr>
              <a:t>2. HTML Document Structure: Head, body, and doctype</a:t>
            </a:r>
            <a:endParaRPr lang="en-IN" sz="6000" b="1" dirty="0">
              <a:ea typeface="Verdana" panose="020B060403050404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B957740-5BC9-41D3-CB8D-32EACFEEA0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75657" y="2336438"/>
            <a:ext cx="9293290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&lt;!DOCTYPE html&gt;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declaration defines that this document is an HTML5 document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&lt;html&gt;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is the root element of an HTML page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&lt;head&gt;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contains meta information about the HTML page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specifies a title for the HTML page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(which is shown in the browser's title bar or in the page's tab)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&lt;body&gt;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defines the document's body, and is a container for all the 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visible contents, such as headings, paragraphs, images, hyperlinks, tables,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lists, etc.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defines a large heading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defines a paragraph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635972-AC8F-A77C-DE95-D18AD7E0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81AF-2500-4F1A-AF2D-BE5339D1A3C2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78A-5809-54BA-108F-B8E04AC3C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1A524-E3AD-C14F-0F7F-958667F1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316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EC88736-AFBC-911D-5718-3B96038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IN" sz="36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HEX </a:t>
            </a:r>
            <a:r>
              <a:rPr lang="en-IN" sz="3600" b="1" kern="0" dirty="0" err="1">
                <a:solidFill>
                  <a:srgbClr val="0070C0"/>
                </a:solidFill>
                <a:latin typeface="Arial" panose="020B0604020202020204" pitchFamily="34" charset="0"/>
              </a:rPr>
              <a:t>Colors</a:t>
            </a:r>
            <a:endParaRPr lang="en-IN" sz="3600" b="1" kern="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C2BA4-5DB4-4D31-1B22-98DDD7A0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05-10-2023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A92D6-CAA3-A0D6-8119-32F3CDEFE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20395-1413-CFF1-518A-3177DC016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DC4665-F77B-803A-D0AF-A54374A4B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2" t="35647" r="20867" b="29388"/>
          <a:stretch/>
        </p:blipFill>
        <p:spPr>
          <a:xfrm>
            <a:off x="1182655" y="2724540"/>
            <a:ext cx="9826689" cy="29484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EEBF26-83CA-F04A-CAE9-CAD461511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64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3F5A4B-EBEA-9856-20D3-A935A4C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92" y="982132"/>
            <a:ext cx="9162105" cy="1303867"/>
          </a:xfrm>
        </p:spPr>
        <p:txBody>
          <a:bodyPr>
            <a:normAutofit/>
          </a:bodyPr>
          <a:lstStyle/>
          <a:p>
            <a:r>
              <a:rPr lang="en-US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US" sz="24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Shades of Gray (HEX)</a:t>
            </a:r>
            <a:endParaRPr lang="en-IN" sz="4000" b="1" kern="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227B1-022F-4C74-2030-48A9BC70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05-10-2023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661CC-6C95-79EA-D8C5-BC3FA2EBF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35DC3-DC4A-BB3F-321E-68877A97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40BF93-B2E5-B12B-3922-1FA7632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6" t="45714" r="19719" b="19184"/>
          <a:stretch/>
        </p:blipFill>
        <p:spPr>
          <a:xfrm>
            <a:off x="1108680" y="2677886"/>
            <a:ext cx="9974639" cy="30324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E6D4AB-81C5-2047-5E4D-BEC821A5C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07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0E5AC80-89C4-78B6-FCB0-7674D4162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92" y="982132"/>
            <a:ext cx="9162105" cy="1303867"/>
          </a:xfrm>
        </p:spPr>
        <p:txBody>
          <a:bodyPr>
            <a:normAutofit/>
          </a:bodyPr>
          <a:lstStyle/>
          <a:p>
            <a:r>
              <a:rPr lang="en-US" sz="4000" b="1" dirty="0"/>
              <a:t>13. Working with Colors: </a:t>
            </a:r>
            <a:r>
              <a:rPr lang="en-IN" sz="28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CSS HSL </a:t>
            </a:r>
            <a:r>
              <a:rPr lang="en-IN" sz="2800" b="1" kern="0" dirty="0" err="1">
                <a:solidFill>
                  <a:srgbClr val="0070C0"/>
                </a:solidFill>
                <a:latin typeface="Arial" panose="020B0604020202020204" pitchFamily="34" charset="0"/>
              </a:rPr>
              <a:t>Colors</a:t>
            </a:r>
            <a:endParaRPr lang="en-IN" sz="3600" b="1" kern="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3A847-0CB9-E7A3-D54B-D2D4FC8C8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05-10-2023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87B99-A6DE-E39C-A785-CCFC23EA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F388B-E49B-A520-6BD3-1D4FA04B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77A650-E3CA-4B14-D33A-0161EA8E0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2" t="38744" r="20714" b="27754"/>
          <a:stretch/>
        </p:blipFill>
        <p:spPr>
          <a:xfrm>
            <a:off x="1112631" y="2724539"/>
            <a:ext cx="9850837" cy="29857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A57264-252A-C266-F1B4-99AB968C9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60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FA47B13-575C-7CD2-0E34-B498F43E1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92" y="982132"/>
            <a:ext cx="9162105" cy="1303867"/>
          </a:xfrm>
        </p:spPr>
        <p:txBody>
          <a:bodyPr>
            <a:normAutofit/>
          </a:bodyPr>
          <a:lstStyle/>
          <a:p>
            <a:r>
              <a:rPr lang="en-US" sz="36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US" sz="28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Shades of Gray (HSL)</a:t>
            </a:r>
            <a:endParaRPr lang="en-IN" sz="4000" b="1" kern="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091D-B0AD-4BE3-A121-30DD3C23D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05-10-2023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6D77B-B2E9-C1B2-E96E-F53B60D05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2A23E-849A-F4E4-8C7B-2C8244079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D6830C-0C98-26B0-1253-DE4FD1D2F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55" t="43265" r="20637" b="22177"/>
          <a:stretch/>
        </p:blipFill>
        <p:spPr>
          <a:xfrm>
            <a:off x="1295401" y="2565918"/>
            <a:ext cx="9686729" cy="31630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CDA58C-C9AA-6961-47B6-15A98BAE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80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BBE2C92-FEB6-5E5C-C8E4-6617E5ED9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807" y="982132"/>
            <a:ext cx="9461551" cy="1303867"/>
          </a:xfrm>
        </p:spPr>
        <p:txBody>
          <a:bodyPr>
            <a:normAutofit/>
          </a:bodyPr>
          <a:lstStyle/>
          <a:p>
            <a:pPr algn="l"/>
            <a:r>
              <a:rPr lang="en-IN" sz="3600" b="1" kern="0" dirty="0">
                <a:solidFill>
                  <a:srgbClr val="222222"/>
                </a:solidFill>
              </a:rPr>
              <a:t>14. CSS Text Styling: </a:t>
            </a:r>
            <a:r>
              <a:rPr lang="en-IN" sz="24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Font properties and text formatting</a:t>
            </a:r>
            <a:endParaRPr lang="en-IN" sz="3600" b="1" kern="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C3F124-3F73-3E41-5973-E159E78AF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00" y="2468880"/>
            <a:ext cx="10081259" cy="36333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0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 Text </a:t>
            </a:r>
          </a:p>
          <a:p>
            <a:pPr>
              <a:lnSpc>
                <a:spcPct val="170000"/>
              </a:lnSpc>
            </a:pPr>
            <a:r>
              <a:rPr lang="en-IN" sz="12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Text </a:t>
            </a:r>
            <a:r>
              <a:rPr lang="en-IN" sz="120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Color</a:t>
            </a:r>
            <a:r>
              <a:rPr lang="en-IN" sz="12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(</a:t>
            </a:r>
            <a:r>
              <a:rPr lang="en-IN" sz="120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:, </a:t>
            </a:r>
            <a:r>
              <a:rPr lang="en-IN" sz="12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sz="120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n-IN" sz="12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Text Alignment (</a:t>
            </a:r>
            <a:r>
              <a:rPr lang="en-IN" sz="120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text-align:</a:t>
            </a:r>
            <a:r>
              <a:rPr lang="en-IN" sz="1200" dirty="0" err="1">
                <a:solidFill>
                  <a:srgbClr val="0000CD"/>
                </a:solidFill>
                <a:latin typeface="Consolas" panose="020B0609020204030204" pitchFamily="49" charset="0"/>
              </a:rPr>
              <a:t>center</a:t>
            </a:r>
            <a:r>
              <a:rPr lang="en-IN" sz="1200" dirty="0">
                <a:solidFill>
                  <a:srgbClr val="0000CD"/>
                </a:solidFill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n-IN" sz="12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Text Decoration (</a:t>
            </a:r>
            <a:r>
              <a:rPr lang="en-IN" sz="12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2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underline red double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;)</a:t>
            </a:r>
          </a:p>
          <a:p>
            <a:pPr>
              <a:lnSpc>
                <a:spcPct val="170000"/>
              </a:lnSpc>
            </a:pPr>
            <a:r>
              <a:rPr lang="en-IN" sz="12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Text Transformation (</a:t>
            </a:r>
            <a:r>
              <a:rPr lang="en-IN" sz="12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text-transform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2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uppercase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;)</a:t>
            </a:r>
            <a:endParaRPr lang="en-IN" sz="120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>
              <a:lnSpc>
                <a:spcPct val="170000"/>
              </a:lnSpc>
            </a:pPr>
            <a:r>
              <a:rPr lang="en-IN" sz="12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Text Spacing (</a:t>
            </a:r>
            <a:r>
              <a:rPr lang="en-IN" sz="12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text-indent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2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50px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;, </a:t>
            </a:r>
            <a:r>
              <a:rPr lang="en-IN" sz="12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2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5px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;, </a:t>
            </a:r>
            <a:r>
              <a:rPr lang="en-IN" sz="12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line-height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2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1.8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70000"/>
              </a:lnSpc>
            </a:pPr>
            <a:r>
              <a:rPr lang="en-IN" sz="12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Text Shadow </a:t>
            </a:r>
          </a:p>
          <a:p>
            <a:pPr marL="914400" lvl="2" indent="0">
              <a:lnSpc>
                <a:spcPct val="170000"/>
              </a:lnSpc>
              <a:buNone/>
            </a:pPr>
            <a:r>
              <a:rPr lang="en-IN" sz="10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 </a:t>
            </a:r>
            <a:r>
              <a:rPr lang="en-IN" sz="10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10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0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00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0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0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white</a:t>
            </a:r>
            <a:r>
              <a:rPr lang="en-IN" sz="10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0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0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text-shadow</a:t>
            </a:r>
            <a:r>
              <a:rPr lang="en-IN" sz="10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0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1px </a:t>
            </a:r>
            <a:r>
              <a:rPr lang="en-IN" sz="100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IN" sz="10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 2px black, 0 0 25px blue, 0 0 5px </a:t>
            </a:r>
            <a:r>
              <a:rPr lang="en-IN" sz="100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darkblue</a:t>
            </a:r>
            <a:r>
              <a:rPr lang="en-IN" sz="10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0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0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00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D5D39-1F6E-FEC1-F799-057393736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05-10-2023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ECCE9-E593-464D-CDDB-F09B38B28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D003E-E7B9-8EF2-74FC-CE59E900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CA91D0-111E-8517-D57E-F90F14352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82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AB2D7A-9101-F97B-3FD2-7B113A3B7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50" y="982132"/>
            <a:ext cx="9357047" cy="1303867"/>
          </a:xfrm>
        </p:spPr>
        <p:txBody>
          <a:bodyPr>
            <a:normAutofit/>
          </a:bodyPr>
          <a:lstStyle/>
          <a:p>
            <a:r>
              <a:rPr lang="en-IN" sz="3600" b="1" kern="0" dirty="0">
                <a:solidFill>
                  <a:srgbClr val="222222"/>
                </a:solidFill>
              </a:rPr>
              <a:t>14. CSS Text Styling: </a:t>
            </a:r>
            <a:r>
              <a:rPr lang="en-IN" sz="24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Font properties and text formatting</a:t>
            </a:r>
            <a:endParaRPr lang="en-IN" sz="3600" b="1" kern="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4E0CA-AF59-03CF-B298-9EC1EBF1A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845350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 Fonts</a:t>
            </a:r>
          </a:p>
          <a:p>
            <a:pPr>
              <a:lnSpc>
                <a:spcPct val="150000"/>
              </a:lnSpc>
            </a:pPr>
            <a:r>
              <a:rPr lang="en-IN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font-family (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"Times New Roman“;)</a:t>
            </a:r>
            <a:endParaRPr lang="en-IN" sz="18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font-</a:t>
            </a:r>
            <a:r>
              <a:rPr lang="en-IN" sz="1800" dirty="0">
                <a:solidFill>
                  <a:srgbClr val="000000"/>
                </a:solidFill>
                <a:latin typeface="Segoe UI" panose="020B0502040204020203" pitchFamily="34" charset="0"/>
              </a:rPr>
              <a:t>style (</a:t>
            </a:r>
            <a:r>
              <a:rPr lang="en-IN" sz="1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font-style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italic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;)</a:t>
            </a:r>
          </a:p>
          <a:p>
            <a:pPr marL="0" algn="l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Font Size (</a:t>
            </a:r>
            <a:r>
              <a:rPr lang="en-IN" sz="1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100%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40px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20px Arial, sans-serif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8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 algn="l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kern="12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</a:t>
            </a:r>
          </a:p>
          <a:p>
            <a:pPr marL="0" indent="0" algn="l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dirty="0">
                <a:solidFill>
                  <a:schemeClr val="tx1"/>
                </a:solidFill>
                <a:latin typeface="Garamond" panose="02020404030301010803" pitchFamily="18" charset="0"/>
              </a:rPr>
              <a:t>                                  </a:t>
            </a:r>
            <a:r>
              <a:rPr lang="en-IN" sz="2200" b="1" i="0" u="none" strike="noStrike" kern="12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1 </a:t>
            </a:r>
            <a:r>
              <a:rPr lang="en-IN" sz="2200" b="1" i="0" u="none" strike="noStrike" kern="1200" dirty="0" err="1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px</a:t>
            </a:r>
            <a:r>
              <a:rPr lang="en-IN" sz="2200" b="1" i="0" u="none" strike="noStrike" kern="12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IN" sz="2200" b="1" dirty="0">
                <a:solidFill>
                  <a:schemeClr val="tx1"/>
                </a:solidFill>
                <a:latin typeface="Arial" panose="020B0604020202020204" pitchFamily="34" charset="0"/>
              </a:rPr>
              <a:t>= </a:t>
            </a:r>
            <a:r>
              <a:rPr lang="en-IN" sz="2200" b="1" i="0" u="none" strike="noStrike" kern="12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0.026458333333333 cm</a:t>
            </a:r>
            <a:endParaRPr lang="en-IN" sz="35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57032-A9D7-9AD3-FC27-8F4362F1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644B8-B94E-BBF8-BD80-78E451AA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DB98-D46B-5BCC-1905-0CD25601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45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1780F6-89AE-EF29-19FB-447466AB0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52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56B08-DAFA-E4F5-88B5-0067E1C77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792" y="982132"/>
            <a:ext cx="9039806" cy="1303867"/>
          </a:xfrm>
        </p:spPr>
        <p:txBody>
          <a:bodyPr>
            <a:normAutofit/>
          </a:bodyPr>
          <a:lstStyle/>
          <a:p>
            <a:r>
              <a:rPr lang="en-IN" sz="3600" b="1" kern="0" dirty="0">
                <a:solidFill>
                  <a:srgbClr val="222222"/>
                </a:solidFill>
              </a:rPr>
              <a:t>15. CSS Backgrounds: </a:t>
            </a:r>
            <a:r>
              <a:rPr lang="en-IN" sz="3600" b="1" kern="0" dirty="0">
                <a:solidFill>
                  <a:srgbClr val="0070C0"/>
                </a:solidFill>
              </a:rPr>
              <a:t>Background images and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5BE98-CD62-365B-EED8-DB551F7BE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sz="3300" b="1" kern="0" dirty="0">
                <a:solidFill>
                  <a:srgbClr val="0070C0"/>
                </a:solidFill>
              </a:rPr>
              <a:t>Backgrounds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#div1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background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(img_flower.jpg)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background-size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100px 80px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background-repeat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no-repeat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200" b="1" kern="0" dirty="0">
                <a:solidFill>
                  <a:srgbClr val="0070C0"/>
                </a:solidFill>
              </a:rPr>
              <a:t>gradients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#grad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background-image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linear-gradient(red, yellow)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#grad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background-image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linear-gradient(to right, red , yellow)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A4D9E-E582-B5B9-A5B0-A97E226D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F3881-C2F0-9DA6-40E7-693126DF9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60701-3FE7-A64E-517E-687482F2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46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58FD0-7334-6151-5F83-282F3FD67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72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56B08-DAFA-E4F5-88B5-0067E1C7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kern="0" dirty="0">
                <a:solidFill>
                  <a:srgbClr val="222222"/>
                </a:solidFill>
              </a:rPr>
              <a:t>16. Layouts: </a:t>
            </a:r>
            <a:r>
              <a:rPr lang="en-IN" sz="3600" b="1" kern="0" dirty="0">
                <a:solidFill>
                  <a:srgbClr val="0070C0"/>
                </a:solidFill>
              </a:rPr>
              <a:t>Positioning and float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5BE98-CD62-365B-EED8-DB551F7BE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sz="2900" b="1" kern="0" dirty="0">
                <a:solidFill>
                  <a:srgbClr val="0070C0"/>
                </a:solidFill>
              </a:rPr>
              <a:t>Positioning and float</a:t>
            </a:r>
          </a:p>
          <a:p>
            <a:pPr marL="0" indent="0">
              <a:buNone/>
            </a:pPr>
            <a:r>
              <a:rPr lang="en-IN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float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right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1" i="0" kern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sz="2400" b="1" kern="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clearfix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overflow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auto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N" sz="2400" kern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-container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float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left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width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33.33%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three containers (use 25% for four, and 50% for two, </a:t>
            </a:r>
            <a:r>
              <a:rPr lang="en-US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 */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padding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5px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if you want space between the images */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400" b="1" kern="0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A4D9E-E582-B5B9-A5B0-A97E226D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F3881-C2F0-9DA6-40E7-693126DF9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60701-3FE7-A64E-517E-687482F2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47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58FD0-7334-6151-5F83-282F3FD67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20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6D22-E8F4-B3B0-D9F2-D0EAFC9C0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17. Flexbox: </a:t>
            </a:r>
            <a:r>
              <a:rPr lang="en-IN" sz="3600" b="1" kern="0" dirty="0">
                <a:solidFill>
                  <a:srgbClr val="0070C0"/>
                </a:solidFill>
              </a:rPr>
              <a:t>Creating flexible layouts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F8E88-217B-83DB-3D0F-F26DC2CDF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 Flexbox</a:t>
            </a:r>
          </a:p>
          <a:p>
            <a:pPr marL="0" indent="0">
              <a:buNone/>
            </a:pP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class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="flex-container"&gt;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IN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.flex-container 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display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flex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flex-wrap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wrap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0B138-7991-E80F-D99E-E2A81E28E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DF4E3-385F-1118-01CF-62D125B7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FF826-D863-EAAF-3227-4E2AA374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48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9578B4-B99C-6BC4-9F68-71FF936B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99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8914C-90C7-2832-4BA6-EE15E6EE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18. Grid: </a:t>
            </a:r>
            <a:r>
              <a:rPr lang="en-IN" sz="3600" b="1" kern="0" dirty="0">
                <a:solidFill>
                  <a:srgbClr val="0070C0"/>
                </a:solidFill>
              </a:rPr>
              <a:t>Building grid-based layouts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0AE3C-F1F4-6510-D505-466627A3A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class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="grid-container"&gt;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class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="grid-item"&gt;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class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="grid-item"&gt;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class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="grid-item"&gt;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class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="grid-item"&gt;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IN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.grid-container 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display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grid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row-gap</a:t>
            </a:r>
            <a:r>
              <a:rPr lang="en-IN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50px</a:t>
            </a:r>
            <a:r>
              <a:rPr lang="en-IN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7D538-102E-6BBA-B07E-8AD22E32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4C26A-AAB8-8759-FBAF-83B3ED3F8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E5A63-398F-4D04-14C1-F6EE9FFC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49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93C39-890C-A72E-819E-91F2C92D0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27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2450-2728-1FA3-5513-74A3F1AE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3</a:t>
            </a:r>
            <a:r>
              <a:rPr lang="en-IN" sz="2800" b="1" dirty="0">
                <a:latin typeface="+mn-lt"/>
              </a:rPr>
              <a:t>.</a:t>
            </a:r>
            <a:r>
              <a:rPr lang="en-IN" sz="2800" b="1" kern="0" dirty="0">
                <a:solidFill>
                  <a:srgbClr val="222222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Text Formatting: Headings, paragraphs, and emphasis</a:t>
            </a:r>
            <a:endParaRPr lang="en-IN" sz="28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C07735-815E-3630-746A-9BE6293690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59293" y="2498819"/>
            <a:ext cx="5479833" cy="34701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Formatting elements were designed to display special types of text: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&lt;b&gt;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Bold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&lt;strong&gt;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Important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Italic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</a:rPr>
              <a:t>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Emphasized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&lt;mark&gt;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Marked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&lt;small&gt;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Smaller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&lt;del&gt;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Deleted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&lt;ins&gt;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Inserted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&lt;sub&gt;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Subscript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&lt;sup&gt;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Superscript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solidFill>
                  <a:srgbClr val="FF0000"/>
                </a:solidFill>
              </a:rPr>
              <a:t>&lt;pre&gt; </a:t>
            </a:r>
            <a:r>
              <a:rPr lang="en-US" altLang="en-US" sz="1600" dirty="0">
                <a:solidFill>
                  <a:srgbClr val="000000"/>
                </a:solidFill>
              </a:rPr>
              <a:t>- Poem’s problem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5C8CD-C5E5-4CD9-E765-60F3A0564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917E-587B-453B-B98E-ED6096A92BA2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E4D82-6E1E-9013-2F8C-628DB954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C8391-7593-5AF0-96A5-BAB11AD10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128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C2DA-1839-6D26-EC19-33C016F2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19. Responsive Design</a:t>
            </a:r>
            <a:r>
              <a:rPr lang="en-IN" sz="3600" b="1" kern="0" dirty="0">
                <a:solidFill>
                  <a:srgbClr val="0070C0"/>
                </a:solidFill>
              </a:rPr>
              <a:t>: Media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FCFA6-50EA-27EA-6E9A-1AB27FF1C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Media Query?</a:t>
            </a:r>
            <a:endParaRPr lang="en-US" b="0" i="0" dirty="0">
              <a:solidFill>
                <a:srgbClr val="A52A2A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(max-width: 600px)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body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  background-color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71D40-7D46-B8DF-5FD5-F2AC8D6C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9E502-714B-168B-232D-FED634AE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B1130-4426-C8C8-907D-962AC3CA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0117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B096-997C-8B5E-E3A8-55BFC35A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b="1" kern="0" dirty="0">
                <a:solidFill>
                  <a:srgbClr val="222222"/>
                </a:solidFill>
              </a:rPr>
              <a:t>19. Responsive Design</a:t>
            </a:r>
            <a:r>
              <a:rPr lang="en-IN" sz="4400" b="1" kern="0" dirty="0">
                <a:solidFill>
                  <a:srgbClr val="0070C0"/>
                </a:solidFill>
              </a:rPr>
              <a:t>: mobile-friendly layouts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32CBC-17C9-6B17-38CE-FE9371071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7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For mobile phones: */</a:t>
            </a:r>
            <a:br>
              <a:rPr lang="en-IN" sz="700" dirty="0"/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[class*="col-"]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IN" sz="700" dirty="0"/>
            </a:br>
            <a:br>
              <a:rPr lang="en-IN" sz="700" dirty="0"/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(min-width: 600px)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sz="7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For tablets: */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 .col-s-1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8.33%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 .col-s-2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16.66%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.col-s-3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25%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.col-s-4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33.33%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.col-s-5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41.66%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.col-s-6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50%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.col-s-7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58.33%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.col-s-8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66.66%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.col-s-9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75%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.col-s-10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83.33%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.col-s-11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91.66%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.col-s-12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IN" sz="700" dirty="0"/>
            </a:br>
            <a:br>
              <a:rPr lang="en-IN" sz="700" dirty="0"/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(min-width: 768px)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sz="7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For desktop: */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.col-1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8.33%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.col-2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16.66%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.col-3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25%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.col-4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33.33%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.col-5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41.66%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.col-6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50%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.col-7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58.33%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.col-8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66.66%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.col-9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75%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.col-10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83.33%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.col-11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91.66%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.col-12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9FD19-BC17-329A-742C-655E41ED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B6E31-34F4-DABD-F21D-8BC34821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Campus Recruitment Training (HTML, CSS, </a:t>
            </a:r>
            <a:r>
              <a:rPr lang="en-US" dirty="0" err="1"/>
              <a:t>Javascript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E8CC3-39F3-AEC6-038B-4597E44E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4931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E7165-1972-2392-6AA7-00BB0EED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kern="0" dirty="0">
                <a:solidFill>
                  <a:srgbClr val="222222"/>
                </a:solidFill>
              </a:rPr>
              <a:t>20. CSS </a:t>
            </a:r>
            <a:r>
              <a:rPr lang="en-IN" sz="4000" b="1" kern="0" dirty="0">
                <a:solidFill>
                  <a:srgbClr val="0070C0"/>
                </a:solidFill>
              </a:rPr>
              <a:t>Transitions</a:t>
            </a:r>
            <a:r>
              <a:rPr lang="en-IN" sz="4000" b="1" kern="0" dirty="0">
                <a:solidFill>
                  <a:srgbClr val="222222"/>
                </a:solidFill>
              </a:rPr>
              <a:t> and 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B9725-C221-A3F9-7337-D3DCFF9D1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 Transitions</a:t>
            </a:r>
          </a:p>
          <a:p>
            <a:pPr marL="0" indent="0">
              <a:buNone/>
            </a:pPr>
            <a:endParaRPr lang="en-IN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width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100px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height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100px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background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red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transition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width 2s, height 4s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pPr marL="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width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300px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height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100px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207AC-5F40-C29F-32FB-808E7089C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E4241-BA14-91CC-7B9E-42A09DFE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4392D-2848-6B35-AC1D-60BDEFCD4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994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9FE3-D920-99AC-C9BF-BFD883B9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kern="0" dirty="0">
                <a:solidFill>
                  <a:srgbClr val="222222"/>
                </a:solidFill>
              </a:rPr>
              <a:t>20. CSS </a:t>
            </a:r>
            <a:r>
              <a:rPr lang="en-IN" sz="4400" b="1" kern="0" dirty="0">
                <a:solidFill>
                  <a:schemeClr val="tx1"/>
                </a:solidFill>
              </a:rPr>
              <a:t>Transitions </a:t>
            </a:r>
            <a:r>
              <a:rPr lang="en-IN" sz="4400" b="1" kern="0" dirty="0">
                <a:solidFill>
                  <a:srgbClr val="222222"/>
                </a:solidFill>
              </a:rPr>
              <a:t>and </a:t>
            </a:r>
            <a:r>
              <a:rPr lang="en-IN" sz="4400" b="1" kern="0" dirty="0">
                <a:solidFill>
                  <a:srgbClr val="0070C0"/>
                </a:solidFill>
              </a:rPr>
              <a:t>Animations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A2012-6462-2840-07ED-762812557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sz="3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 Animations (Example 1)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The animation code */</a:t>
            </a:r>
            <a:br>
              <a:rPr lang="en-US" dirty="0"/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@keyframes example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 from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red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to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yellow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The element to apply the animation to */</a:t>
            </a:r>
            <a:br>
              <a:rPr lang="en-US" dirty="0"/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width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100px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height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100px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background-color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red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animation-name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example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animation-duration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4s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6EF02-137A-0DE6-E94F-FBED71E0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44B6D-853E-78A2-C61D-047299D7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28192-35A1-030E-02DE-55794719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1932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9FE3-D920-99AC-C9BF-BFD883B9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kern="0" dirty="0">
                <a:solidFill>
                  <a:srgbClr val="222222"/>
                </a:solidFill>
              </a:rPr>
              <a:t>20. CSS </a:t>
            </a:r>
            <a:r>
              <a:rPr lang="en-IN" sz="4400" b="1" kern="0" dirty="0">
                <a:solidFill>
                  <a:schemeClr val="tx1"/>
                </a:solidFill>
              </a:rPr>
              <a:t>Transitions </a:t>
            </a:r>
            <a:r>
              <a:rPr lang="en-IN" sz="4400" b="1" kern="0" dirty="0">
                <a:solidFill>
                  <a:srgbClr val="222222"/>
                </a:solidFill>
              </a:rPr>
              <a:t>and </a:t>
            </a:r>
            <a:r>
              <a:rPr lang="en-IN" sz="4400" b="1" kern="0" dirty="0">
                <a:solidFill>
                  <a:srgbClr val="0070C0"/>
                </a:solidFill>
              </a:rPr>
              <a:t>Animations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A2012-6462-2840-07ED-762812557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1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 Animations (Example 2)</a:t>
            </a:r>
          </a:p>
          <a:p>
            <a:pPr marL="0" indent="0">
              <a:buNone/>
            </a:pPr>
            <a:r>
              <a:rPr lang="en-IN" sz="11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The animation code */</a:t>
            </a:r>
            <a:br>
              <a:rPr lang="en-IN" sz="1100" dirty="0"/>
            </a:br>
            <a: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@keyframes example 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 0%   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1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left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top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25%  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1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left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top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50%  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1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left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top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75%  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1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left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top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100% 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1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left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top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100" dirty="0"/>
          </a:p>
          <a:p>
            <a:pPr marL="0" indent="0">
              <a:buNone/>
            </a:pPr>
            <a:br>
              <a:rPr lang="en-IN" sz="1100" dirty="0"/>
            </a:br>
            <a:r>
              <a:rPr lang="en-IN" sz="11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The element to apply the animation to */</a:t>
            </a:r>
            <a:br>
              <a:rPr lang="en-IN" sz="1100" dirty="0"/>
            </a:br>
            <a: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 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width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height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position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relative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background-</a:t>
            </a:r>
            <a:r>
              <a:rPr lang="en-IN" sz="11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red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animation-name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example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animation-duration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4s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animation-iteration-count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infinite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4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6EF02-137A-0DE6-E94F-FBED71E0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44B6D-853E-78A2-C61D-047299D7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Campus Recruitment Training (HTML, CSS, </a:t>
            </a:r>
            <a:r>
              <a:rPr lang="en-US" dirty="0" err="1"/>
              <a:t>Javascript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28192-35A1-030E-02DE-55794719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758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4A79C3-53CC-FCD2-8732-954F47B91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744D-464B-45ED-97A7-546CEEFC2500}" type="datetime1">
              <a:rPr lang="en-IN" sz="2000" smtClean="0"/>
              <a:t>05-10-2023</a:t>
            </a:fld>
            <a:endParaRPr lang="en-IN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BD60AF-EC8B-7FB2-6B0F-4C95D2FA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5127" y="6356350"/>
            <a:ext cx="6484775" cy="365125"/>
          </a:xfrm>
        </p:spPr>
        <p:txBody>
          <a:bodyPr/>
          <a:lstStyle/>
          <a:p>
            <a:r>
              <a:rPr lang="en-US" sz="2000" dirty="0"/>
              <a:t>Campus Recruitment Training (HTML, CSS, </a:t>
            </a:r>
            <a:r>
              <a:rPr lang="en-US" sz="2000" dirty="0" err="1"/>
              <a:t>Javascript</a:t>
            </a:r>
            <a:r>
              <a:rPr lang="en-US" sz="2000" dirty="0"/>
              <a:t>)</a:t>
            </a: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9C508-4E10-3FE0-59C1-1E20EAD9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z="2000" smtClean="0"/>
              <a:t>55</a:t>
            </a:fld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45FE6-FE34-6FCF-1A54-47B8A1B0C7E1}"/>
              </a:ext>
            </a:extLst>
          </p:cNvPr>
          <p:cNvSpPr txBox="1"/>
          <p:nvPr/>
        </p:nvSpPr>
        <p:spPr>
          <a:xfrm>
            <a:off x="1576872" y="3905260"/>
            <a:ext cx="8313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rgbClr val="0070C0"/>
                </a:solidFill>
              </a:rPr>
              <a:t>JavaScript (JS)</a:t>
            </a:r>
            <a:endParaRPr lang="en-IN" sz="4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D8DA1-CE40-3B24-5D21-075EEDDCDD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5" r="25113"/>
          <a:stretch/>
        </p:blipFill>
        <p:spPr>
          <a:xfrm>
            <a:off x="4404048" y="1316713"/>
            <a:ext cx="2080727" cy="257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3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C8723-B41B-20F8-F174-95D17818D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744D-464B-45ED-97A7-546CEEFC2500}" type="datetime1">
              <a:rPr lang="en-IN" smtClean="0"/>
              <a:t>05-10-2023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1CEF7-B3E8-EAA4-B6DD-2076BB68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4FFEF-D890-C553-6F5B-8381B1F0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56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0C5460-4611-6732-2A0B-F50BAE2E529F}"/>
              </a:ext>
            </a:extLst>
          </p:cNvPr>
          <p:cNvSpPr txBox="1"/>
          <p:nvPr/>
        </p:nvSpPr>
        <p:spPr>
          <a:xfrm>
            <a:off x="1295401" y="2225975"/>
            <a:ext cx="9601197" cy="3263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</a:rPr>
              <a:t>JavaScript is one of the 3 languages all web developers must learn:</a:t>
            </a:r>
          </a:p>
          <a:p>
            <a:pPr algn="l">
              <a:lnSpc>
                <a:spcPct val="150000"/>
              </a:lnSpc>
            </a:pPr>
            <a:r>
              <a:rPr lang="en-US" sz="28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</a:rPr>
              <a:t>   1. </a:t>
            </a:r>
            <a:r>
              <a:rPr lang="en-US" sz="28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en-US" sz="28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</a:rPr>
              <a:t> to define the content of web pages</a:t>
            </a:r>
          </a:p>
          <a:p>
            <a:pPr algn="l">
              <a:lnSpc>
                <a:spcPct val="150000"/>
              </a:lnSpc>
            </a:pPr>
            <a:r>
              <a:rPr lang="en-US" sz="28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</a:rPr>
              <a:t>   2. </a:t>
            </a:r>
            <a:r>
              <a:rPr lang="en-US" sz="28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</a:t>
            </a:r>
            <a:r>
              <a:rPr lang="en-US" sz="28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</a:rPr>
              <a:t> to specify the layout of web pages</a:t>
            </a:r>
          </a:p>
          <a:p>
            <a:pPr algn="l">
              <a:lnSpc>
                <a:spcPct val="150000"/>
              </a:lnSpc>
            </a:pPr>
            <a:r>
              <a:rPr lang="en-US" sz="28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</a:rPr>
              <a:t>   3. JavaScript to program the behavior of web pages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210C3B-6A81-71CA-C0E4-37F509E67AB5}"/>
              </a:ext>
            </a:extLst>
          </p:cNvPr>
          <p:cNvSpPr txBox="1">
            <a:spLocks/>
          </p:cNvSpPr>
          <p:nvPr/>
        </p:nvSpPr>
        <p:spPr>
          <a:xfrm>
            <a:off x="1024053" y="1075438"/>
            <a:ext cx="9601196" cy="130386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</a:rPr>
              <a:t>Why Study JavaScript?</a:t>
            </a:r>
          </a:p>
        </p:txBody>
      </p:sp>
    </p:spTree>
    <p:extLst>
      <p:ext uri="{BB962C8B-B14F-4D97-AF65-F5344CB8AC3E}">
        <p14:creationId xmlns:p14="http://schemas.microsoft.com/office/powerpoint/2010/main" val="2869243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C8723-B41B-20F8-F174-95D17818D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744D-464B-45ED-97A7-546CEEFC2500}" type="datetime1">
              <a:rPr lang="en-IN" smtClean="0"/>
              <a:t>05-10-2023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1CEF7-B3E8-EAA4-B6DD-2076BB68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4FFEF-D890-C553-6F5B-8381B1F0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57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0C5460-4611-6732-2A0B-F50BAE2E529F}"/>
              </a:ext>
            </a:extLst>
          </p:cNvPr>
          <p:cNvSpPr txBox="1"/>
          <p:nvPr/>
        </p:nvSpPr>
        <p:spPr>
          <a:xfrm>
            <a:off x="1566751" y="2169991"/>
            <a:ext cx="9601197" cy="1324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</a:rPr>
              <a:t>Where can I download JavaScript?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</a:rPr>
              <a:t>Is JavaScript Free?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210C3B-6A81-71CA-C0E4-37F509E67AB5}"/>
              </a:ext>
            </a:extLst>
          </p:cNvPr>
          <p:cNvSpPr txBox="1">
            <a:spLocks/>
          </p:cNvSpPr>
          <p:nvPr/>
        </p:nvSpPr>
        <p:spPr>
          <a:xfrm>
            <a:off x="1024053" y="1075438"/>
            <a:ext cx="9601196" cy="130386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300" b="1" kern="0" dirty="0">
                <a:solidFill>
                  <a:srgbClr val="222222"/>
                </a:solidFill>
              </a:rPr>
              <a:t>Commonly Asked Questions</a:t>
            </a:r>
          </a:p>
        </p:txBody>
      </p:sp>
    </p:spTree>
    <p:extLst>
      <p:ext uri="{BB962C8B-B14F-4D97-AF65-F5344CB8AC3E}">
        <p14:creationId xmlns:p14="http://schemas.microsoft.com/office/powerpoint/2010/main" val="1429893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9FE3-D920-99AC-C9BF-BFD883B9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kern="0" dirty="0">
                <a:solidFill>
                  <a:srgbClr val="222222"/>
                </a:solidFill>
              </a:rPr>
              <a:t>21. Introduction to JavaScript: Basics and scripting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A2012-6462-2840-07ED-762812557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</a:rPr>
              <a:t>JavaScript Can Change HTML Content</a:t>
            </a:r>
          </a:p>
          <a:p>
            <a:pPr marL="0" indent="0">
              <a:buNone/>
            </a:pP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("demo").</a:t>
            </a: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"Hello JavaScript";</a:t>
            </a:r>
          </a:p>
          <a:p>
            <a:pPr marL="0" indent="0">
              <a:buNone/>
            </a:pP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('demo').</a:t>
            </a: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'Hello JavaScript’; </a:t>
            </a:r>
          </a:p>
          <a:p>
            <a:pPr marL="0" indent="0">
              <a:buNone/>
            </a:pPr>
            <a:r>
              <a:rPr lang="en-IN" sz="2000" b="1" kern="0" dirty="0">
                <a:ln w="3175" cmpd="sng">
                  <a:noFill/>
                </a:ln>
                <a:solidFill>
                  <a:srgbClr val="00B050"/>
                </a:solidFill>
                <a:latin typeface="+mj-lt"/>
                <a:ea typeface="+mj-ea"/>
                <a:cs typeface="+mj-cs"/>
              </a:rPr>
              <a:t>//</a:t>
            </a:r>
            <a:r>
              <a:rPr lang="en-US" sz="1600" b="0" i="0" dirty="0">
                <a:solidFill>
                  <a:srgbClr val="00B050"/>
                </a:solidFill>
                <a:effectLst/>
                <a:latin typeface="Verdana" panose="020B0604030504040204" pitchFamily="34" charset="0"/>
              </a:rPr>
              <a:t>JavaScript accepts both double and single quotes:</a:t>
            </a:r>
          </a:p>
          <a:p>
            <a:pPr marL="0" indent="0">
              <a:buNone/>
            </a:pPr>
            <a:endParaRPr lang="en-US" sz="900" kern="0" dirty="0">
              <a:ln w="3175" cmpd="sng">
                <a:noFill/>
              </a:ln>
              <a:solidFill>
                <a:srgbClr val="00B050"/>
              </a:solidFill>
              <a:latin typeface="Verdana" panose="020B0604030504040204" pitchFamily="34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</a:rPr>
              <a:t>JavaScript Can Change HTML Styles (CSS)</a:t>
            </a:r>
          </a:p>
          <a:p>
            <a:pPr marL="0" indent="0">
              <a:buNone/>
            </a:pPr>
            <a:r>
              <a:rPr lang="en-IN" sz="18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18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style.fontSize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"35px"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1" kern="0" dirty="0">
              <a:ln w="3175" cmpd="sng">
                <a:noFill/>
              </a:ln>
              <a:solidFill>
                <a:srgbClr val="00B05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6EF02-137A-0DE6-E94F-FBED71E0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44B6D-853E-78A2-C61D-047299D7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Campus Recruitment Training (HTML, CSS, </a:t>
            </a:r>
            <a:r>
              <a:rPr lang="en-US" dirty="0" err="1"/>
              <a:t>Javascript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28192-35A1-030E-02DE-55794719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58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A306BC-EBBB-E4BA-9205-4C2043750A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485192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31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82FE9-D7D4-A16F-9496-37F70EBF6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9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 in &lt;head&gt;</a:t>
            </a:r>
          </a:p>
          <a:p>
            <a:pPr algn="l"/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"Paragraph changed."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/head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Demo JavaScript in Head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/h2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="demo"&gt;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Paragraph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type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="button"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onclick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IN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()"&gt;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Try it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/button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067A-BB1C-AC33-4162-5740F6310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DAA17-2AE7-5BFB-2457-46F6254B1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3696A-A062-E2D2-7E4E-9FFE663CA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59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2C96D4-12C5-5496-C93E-5A4B92D5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>
            <a:normAutofit fontScale="90000"/>
          </a:bodyPr>
          <a:lstStyle/>
          <a:p>
            <a:r>
              <a:rPr lang="en-IN" b="1" kern="0" dirty="0">
                <a:solidFill>
                  <a:srgbClr val="222222"/>
                </a:solidFill>
              </a:rPr>
              <a:t>21. Introduction to JavaScript: Basics and scripting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3B9C9-27F2-4D58-6DD7-CC1641A326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485192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44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A6D07-2EA9-5EA2-0BA9-2319E17D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3" y="609600"/>
            <a:ext cx="10515600" cy="1325563"/>
          </a:xfrm>
        </p:spPr>
        <p:txBody>
          <a:bodyPr>
            <a:noAutofit/>
          </a:bodyPr>
          <a:lstStyle/>
          <a:p>
            <a:r>
              <a:rPr lang="en-IN" sz="2800" b="1" dirty="0"/>
              <a:t>3</a:t>
            </a:r>
            <a:r>
              <a:rPr lang="en-IN" sz="2800" b="1" dirty="0">
                <a:latin typeface="+mn-lt"/>
              </a:rPr>
              <a:t>.</a:t>
            </a:r>
            <a:r>
              <a:rPr lang="en-IN" sz="2800" b="1" kern="0" dirty="0">
                <a:solidFill>
                  <a:srgbClr val="222222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Text Formatting: Headings, paragraphs, and emphasis</a:t>
            </a:r>
            <a:endParaRPr lang="en-IN" sz="28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6544B44-FE7F-4015-E40A-2E1EF0B36C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494103"/>
            <a:ext cx="795467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&lt;q&gt;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 defines a short quotation.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C136-0FF3-4B73-F43A-E9A42518B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01FC7-F1F1-9F5A-1BE8-48428E55F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1D925-4C8F-2410-B297-EB6F4074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</a:t>
            </a:fld>
            <a:endParaRPr lang="en-I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2594557-0E37-84B2-FDD5-52DEF67DD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55" y="3157057"/>
            <a:ext cx="53635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abbr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 defines an abbreviation or an acronym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3BB0048-FE59-1BF6-CC93-E5BAF54A5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785" y="3781810"/>
            <a:ext cx="76931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&lt;address&gt;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 defines the contact information for the author/owner of a document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  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 an article.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D06740B-1D9F-CF4E-9874-FB06C9175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118" y="4668887"/>
            <a:ext cx="79546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&lt;cite&gt;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 defines the title of a creative work (e.g. a book, a poem, a song, a movie,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   a painting, a sculpture, etc.).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CFD27D5-6888-5548-437A-8BCA7C804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919" y="5396602"/>
            <a:ext cx="59361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bdo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 is used to override the current text direction: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7178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82FE9-D7D4-A16F-9496-37F70EBF6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l"/>
            <a:r>
              <a:rPr lang="en-IN" sz="29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 in &lt;body&gt;</a:t>
            </a:r>
          </a:p>
          <a:p>
            <a:pPr algn="l"/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Demo JavaScript in Body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/h2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="demo"&gt;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Paragraph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type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="button"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onclick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IN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()"&gt;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Try it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/button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"Paragraph changed."</a:t>
            </a:r>
            <a:r>
              <a:rPr lang="en-IN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IN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/>
            </a:br>
            <a:br>
              <a:rPr lang="en-IN"/>
            </a:br>
            <a:r>
              <a:rPr lang="en-IN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IN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/>
            </a:br>
            <a:r>
              <a:rPr lang="en-IN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IN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067A-BB1C-AC33-4162-5740F6310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DAA17-2AE7-5BFB-2457-46F6254B1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Campus Recruitment Training (HTML, CSS, </a:t>
            </a:r>
            <a:r>
              <a:rPr lang="en-US" dirty="0" err="1"/>
              <a:t>Javascript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3696A-A062-E2D2-7E4E-9FFE663CA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60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2C96D4-12C5-5496-C93E-5A4B92D5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>
            <a:normAutofit fontScale="90000"/>
          </a:bodyPr>
          <a:lstStyle/>
          <a:p>
            <a:r>
              <a:rPr lang="en-IN" b="1" kern="0" dirty="0">
                <a:solidFill>
                  <a:srgbClr val="222222"/>
                </a:solidFill>
              </a:rPr>
              <a:t>21. Introduction to JavaScript: Basics and scripting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3B9C9-27F2-4D58-6DD7-CC1641A326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485192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27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477B-E56A-EEF5-9F8C-DA38E14F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kern="0" dirty="0">
                <a:solidFill>
                  <a:srgbClr val="222222"/>
                </a:solidFill>
              </a:rPr>
              <a:t>22. Variables and Data Types: Declarations and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C5E1-C027-FEA4-1D62-5CC851F2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 Variables</a:t>
            </a:r>
          </a:p>
          <a:p>
            <a:pPr marL="0" indent="0">
              <a:buNone/>
            </a:pP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= </a:t>
            </a:r>
            <a:r>
              <a:rPr lang="es-E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s-ES" dirty="0"/>
            </a:b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 = </a:t>
            </a:r>
            <a:r>
              <a:rPr lang="es-E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s-ES" dirty="0"/>
            </a:b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 = x + y;</a:t>
            </a:r>
          </a:p>
          <a:p>
            <a:pPr marL="0" indent="0">
              <a:buNone/>
            </a:pP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da-DK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 = </a:t>
            </a:r>
            <a:r>
              <a:rPr lang="da-DK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a-DK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da-DK" dirty="0"/>
            </a:br>
            <a:r>
              <a:rPr lang="da-DK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da-DK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y = </a:t>
            </a:r>
            <a:r>
              <a:rPr lang="da-DK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a-DK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da-DK" dirty="0"/>
            </a:br>
            <a:r>
              <a:rPr lang="da-DK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da-DK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z = x + y;</a:t>
            </a:r>
          </a:p>
          <a:p>
            <a:pPr marL="0" indent="0">
              <a:buNone/>
            </a:pPr>
            <a:endParaRPr lang="da-DK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 = </a:t>
            </a:r>
            <a:r>
              <a:rPr lang="es-E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s-ES" dirty="0"/>
            </a:br>
            <a:r>
              <a:rPr lang="es-E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y = </a:t>
            </a:r>
            <a:r>
              <a:rPr lang="es-E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s-ES" dirty="0"/>
            </a:br>
            <a:r>
              <a:rPr lang="es-E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z = x + y;</a:t>
            </a:r>
          </a:p>
          <a:p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F2540-FE5E-E297-7306-3092CECA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81100-8A81-7D44-2C81-C3B2FC9D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C6EDA-73A0-2B1F-1864-B02E74BD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61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1A692C-C721-715E-C1EA-117DF3ECF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363894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363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477B-E56A-EEF5-9F8C-DA38E14F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kern="0" dirty="0">
                <a:solidFill>
                  <a:srgbClr val="222222"/>
                </a:solidFill>
              </a:rPr>
              <a:t>22. Variables and Data Types: Declarations and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C5E1-C027-FEA4-1D62-5CC851F2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 Variables</a:t>
            </a:r>
          </a:p>
          <a:p>
            <a:pPr marL="0" indent="0">
              <a:buNone/>
            </a:pP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="demo"&gt;&lt;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carName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"Volvo"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carName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IN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="demo"&gt;&lt;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da-DK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 = </a:t>
            </a:r>
            <a:r>
              <a:rPr lang="da-DK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a-DK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da-DK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a-DK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da-DK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da-DK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 x;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da-DK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F2540-FE5E-E297-7306-3092CECA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81100-8A81-7D44-2C81-C3B2FC9D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C6EDA-73A0-2B1F-1864-B02E74BD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62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1A692C-C721-715E-C1EA-117DF3ECF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363894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012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477B-E56A-EEF5-9F8C-DA38E14F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kern="0" dirty="0">
                <a:solidFill>
                  <a:srgbClr val="222222"/>
                </a:solidFill>
              </a:rPr>
              <a:t>22. Variables and Data Types: Declarations and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C5E1-C027-FEA4-1D62-5CC851F2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 Variables</a:t>
            </a:r>
          </a:p>
          <a:p>
            <a:pPr marL="0" indent="0">
              <a:buNone/>
            </a:pPr>
            <a:endParaRPr lang="en-US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_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"Johnson"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_x =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_100 =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F2540-FE5E-E297-7306-3092CECA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81100-8A81-7D44-2C81-C3B2FC9D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C6EDA-73A0-2B1F-1864-B02E74BD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1A692C-C721-715E-C1EA-117DF3ECF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363894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053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679C-89D7-2A0C-3034-1D60997A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23. Control Flow: </a:t>
            </a:r>
            <a:r>
              <a:rPr lang="en-IN" sz="3600" b="1" kern="0" dirty="0">
                <a:solidFill>
                  <a:srgbClr val="0070C0"/>
                </a:solidFill>
              </a:rPr>
              <a:t>conditional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0264-66D9-7958-3278-3B3A4CDBD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algn="l"/>
            <a:r>
              <a:rPr lang="en-US" sz="3400" b="1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  <a:t>if, else, and else if </a:t>
            </a:r>
            <a:r>
              <a:rPr lang="en-US" sz="3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used to perform different actions based on different conditions.)</a:t>
            </a:r>
            <a:endParaRPr lang="en-US" sz="34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(hour &lt;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greeting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"Good day"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(hour &lt;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greeting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"Good day"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greeting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"Good evening"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(time &lt;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greeting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"Good morning"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(time &lt;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greeting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"Good day"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greeting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"Good evening"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44106-C699-C6E2-C0F3-88FB13F3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25A82-5F30-A817-3EF7-42B443CC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E2C3E-3F33-E5B6-CB87-DAD13040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64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6BFC70-057A-3EB2-1B15-7FB7312F37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363894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06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5D030-2E1E-9BE8-8EE1-E2F11AD1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b="1" kern="0" dirty="0">
                <a:solidFill>
                  <a:srgbClr val="222222"/>
                </a:solidFill>
              </a:rPr>
              <a:t>23. Control Flow: </a:t>
            </a:r>
            <a:r>
              <a:rPr lang="en-IN" sz="4400" b="1" kern="0" dirty="0">
                <a:solidFill>
                  <a:srgbClr val="0070C0"/>
                </a:solidFill>
              </a:rPr>
              <a:t>conditional statements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F4D33-A55B-F1EA-A7BD-5AB060D62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Switch Statement </a:t>
            </a:r>
            <a:r>
              <a:rPr lang="en-IN" b="1" dirty="0">
                <a:solidFill>
                  <a:srgbClr val="000000"/>
                </a:solidFill>
                <a:latin typeface="Segoe UI" panose="020B0502040204020203" pitchFamily="34" charset="0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used to perform different actions based on different conditions)</a:t>
            </a:r>
            <a:endParaRPr lang="en-IN" b="1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Date().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getDay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 day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"Sunday"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day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"Monday"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  day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"Tuesday"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day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"Wednesday"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day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"Thursday"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day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"Friday"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 day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"Saturday"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569BC-98BA-AE7B-EFD1-E60B5969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1E90A-2908-564F-E880-172324F1E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484AC-1CFF-8F57-CC0A-69FCA6F1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65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FBC69-E6F0-B481-81CB-98F9A93F5D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363894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010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70A9C-30AE-C60A-792B-8A9D0F23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kern="0" dirty="0">
                <a:solidFill>
                  <a:srgbClr val="222222"/>
                </a:solidFill>
              </a:rPr>
              <a:t>24. Functions: Creating and calling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D8524-4471-D5C6-1B91-CCC0A3412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Function Declarations (As Expressions)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b)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 * b;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Function() Constructor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Function(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"return a * b"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 =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F82EC-8FDA-2223-4E9A-CDEB49383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12100-F0CE-4833-EE82-D03798F27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7F63B-DE46-6D5D-826D-5B9A73AF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1982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BD09-6B35-B5AD-7A62-2B15C775E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3BED2-8F15-1CC2-B747-F8542828A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07043-CD50-D413-FD26-022A825D3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8977A-FF47-D53B-BD05-8A1F87A5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80389-1374-DCBD-D938-45AEADB34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4294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679C-89D7-2A0C-3034-1D60997A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23. Control Flow: </a:t>
            </a:r>
            <a:r>
              <a:rPr lang="en-IN" sz="3600" b="1" kern="0" dirty="0">
                <a:solidFill>
                  <a:srgbClr val="0070C0"/>
                </a:solidFill>
              </a:rPr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0264-66D9-7958-3278-3B3A4CDBD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IN" sz="2800" b="1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  <a:t>for</a:t>
            </a:r>
            <a:r>
              <a:rPr lang="en-IN" sz="2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loop</a:t>
            </a:r>
          </a:p>
          <a:p>
            <a:pPr marL="0" indent="0">
              <a:buNone/>
            </a:pP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cars.length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text += cars[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IN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text +=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"The number is 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44106-C699-C6E2-C0F3-88FB13F3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25A82-5F30-A817-3EF7-42B443CC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E2C3E-3F33-E5B6-CB87-DAD13040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68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BA3FBB-E36B-19A6-DE1D-E3C8777096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363894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182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679C-89D7-2A0C-3034-1D60997A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23. Control Flow: </a:t>
            </a:r>
            <a:r>
              <a:rPr lang="en-IN" sz="3600" b="1" kern="0" dirty="0">
                <a:solidFill>
                  <a:srgbClr val="0070C0"/>
                </a:solidFill>
              </a:rPr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0264-66D9-7958-3278-3B3A4CDBD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IN" sz="2800" b="1" dirty="0">
                <a:solidFill>
                  <a:srgbClr val="0070C0"/>
                </a:solidFill>
                <a:latin typeface="Segoe UI" panose="020B0502040204020203" pitchFamily="34" charset="0"/>
              </a:rPr>
              <a:t>f</a:t>
            </a:r>
            <a:r>
              <a:rPr lang="en-IN" sz="2800" b="1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  <a:t>or in </a:t>
            </a:r>
            <a:r>
              <a:rPr lang="en-IN" sz="2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loop (properties of a object)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person = {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"Doe"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age: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text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person)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text += person[x];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44106-C699-C6E2-C0F3-88FB13F3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25A82-5F30-A817-3EF7-42B443CC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E2C3E-3F33-E5B6-CB87-DAD13040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69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14A9B2-4A5B-18AC-C746-8745BA1E6B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363894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9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C7E734-0412-5014-19C8-22173EC1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b="1" dirty="0"/>
              <a:t>3</a:t>
            </a:r>
            <a:r>
              <a:rPr lang="en-IN" sz="2800" b="1" dirty="0">
                <a:latin typeface="+mn-lt"/>
              </a:rPr>
              <a:t>.</a:t>
            </a:r>
            <a:r>
              <a:rPr lang="en-IN" sz="2800" b="1" kern="0" dirty="0">
                <a:solidFill>
                  <a:srgbClr val="222222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Text Formatting: Headings, paragraphs, and emphasis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593F0-6638-5A52-CB15-881503F77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1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 Comment Tag</a:t>
            </a:r>
          </a:p>
          <a:p>
            <a:r>
              <a:rPr lang="en-US" sz="11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comments are not displayed in the browser, but they can help document your HTML source code.</a:t>
            </a:r>
          </a:p>
          <a:p>
            <a:pPr marL="0" indent="0">
              <a:buNone/>
            </a:pPr>
            <a:endParaRPr lang="en-US" sz="11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sz="11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Notice that there is an exclamation point (!) in the start tag, but not in the end tag.</a:t>
            </a:r>
          </a:p>
          <a:p>
            <a:pPr marL="0" indent="0">
              <a:buNone/>
            </a:pPr>
            <a:endParaRPr lang="en-US" sz="11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Hide Content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Comments can be used to hide content.</a:t>
            </a:r>
          </a:p>
          <a:p>
            <a:pPr marL="0" indent="0">
              <a:buNone/>
            </a:pPr>
            <a:endParaRPr lang="en-US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This can be helpful if you hide content temporarily:</a:t>
            </a:r>
          </a:p>
          <a:p>
            <a:pPr algn="l"/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Hide Inline Content</a:t>
            </a:r>
          </a:p>
          <a:p>
            <a:pPr algn="l"/>
            <a:r>
              <a:rPr lang="en-US" sz="11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Comments can be used to hide parts in the middle of the HTML code.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IN" sz="1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70471-0DDA-378A-16C1-A84A0E10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AF402-A2EA-0507-15AC-B94165FE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7C47F-FDED-2BA8-B97D-A69FC1212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7804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679C-89D7-2A0C-3034-1D60997A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23. Control Flow: </a:t>
            </a:r>
            <a:r>
              <a:rPr lang="en-IN" sz="3600" b="1" kern="0" dirty="0">
                <a:solidFill>
                  <a:srgbClr val="0070C0"/>
                </a:solidFill>
              </a:rPr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0264-66D9-7958-3278-3B3A4CDBD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solidFill>
                  <a:srgbClr val="000000"/>
                </a:solidFill>
                <a:latin typeface="Segoe UI" panose="020B0502040204020203" pitchFamily="34" charset="0"/>
              </a:rPr>
              <a:t>The </a:t>
            </a:r>
            <a:r>
              <a:rPr lang="en-IN" sz="2800" b="1" dirty="0">
                <a:solidFill>
                  <a:srgbClr val="0070C0"/>
                </a:solidFill>
                <a:latin typeface="Segoe UI" panose="020B0502040204020203" pitchFamily="34" charset="0"/>
              </a:rPr>
              <a:t>for of </a:t>
            </a:r>
            <a:r>
              <a:rPr lang="en-IN" sz="2800" b="1" dirty="0">
                <a:solidFill>
                  <a:srgbClr val="000000"/>
                </a:solidFill>
                <a:latin typeface="Segoe UI" panose="020B0502040204020203" pitchFamily="34" charset="0"/>
              </a:rPr>
              <a:t>Loop (</a:t>
            </a:r>
            <a:r>
              <a:rPr lang="en-US" sz="2800" b="1" dirty="0">
                <a:solidFill>
                  <a:srgbClr val="000000"/>
                </a:solidFill>
                <a:latin typeface="Segoe UI" panose="020B0502040204020203" pitchFamily="34" charset="0"/>
              </a:rPr>
              <a:t>loops through the values of an </a:t>
            </a:r>
            <a:r>
              <a:rPr lang="en-US" sz="2800" b="1" dirty="0" err="1">
                <a:solidFill>
                  <a:srgbClr val="000000"/>
                </a:solidFill>
                <a:latin typeface="Segoe UI" panose="020B0502040204020203" pitchFamily="34" charset="0"/>
              </a:rPr>
              <a:t>iterable</a:t>
            </a:r>
            <a:r>
              <a:rPr lang="en-US" sz="2800" b="1" dirty="0">
                <a:solidFill>
                  <a:srgbClr val="000000"/>
                </a:solidFill>
                <a:latin typeface="Segoe UI" panose="020B0502040204020203" pitchFamily="34" charset="0"/>
              </a:rPr>
              <a:t> object)</a:t>
            </a:r>
            <a:endParaRPr lang="en-IN" sz="2000" b="1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cars = [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"BMW"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"Volvo"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"Mini"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text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 of cars)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text += x;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44106-C699-C6E2-C0F3-88FB13F3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25A82-5F30-A817-3EF7-42B443CC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E2C3E-3F33-E5B6-CB87-DAD13040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70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5CEC2-AAB8-F4D7-163A-E1D21EA607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363894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823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9D919-91CB-1E0B-BDBB-24941B64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kern="0" dirty="0">
                <a:solidFill>
                  <a:srgbClr val="222222"/>
                </a:solidFill>
              </a:rPr>
              <a:t>23. Control Flow: </a:t>
            </a:r>
            <a:r>
              <a:rPr lang="en-IN" sz="4400" b="1" kern="0" dirty="0">
                <a:solidFill>
                  <a:srgbClr val="0070C0"/>
                </a:solidFill>
              </a:rPr>
              <a:t>loops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A70FA-058D-4322-275B-DCE0D28D8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  <a:t>While</a:t>
            </a:r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Loop (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loops through a block of code as long as a specified condition is true)</a:t>
            </a:r>
            <a:endParaRPr lang="en-IN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text +=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"The number is 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text +=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"The number is 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EC919-B30B-B070-8BC9-2D40D6B74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86C9-9E07-346F-53F5-BB5530FD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B0527-EFFF-C15C-F180-D460AF39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71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F8F98-3A01-E906-41F7-938D75F0E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363894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504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679C-89D7-2A0C-3034-1D60997A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23. Control Flow: </a:t>
            </a:r>
            <a:r>
              <a:rPr lang="en-IN" sz="3600" b="1" kern="0" dirty="0">
                <a:solidFill>
                  <a:srgbClr val="0070C0"/>
                </a:solidFill>
              </a:rPr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0264-66D9-7958-3278-3B3A4CDBD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800" b="1" dirty="0">
                <a:solidFill>
                  <a:srgbClr val="0070C0"/>
                </a:solidFill>
                <a:latin typeface="Segoe UI" panose="020B0502040204020203" pitchFamily="34" charset="0"/>
              </a:rPr>
              <a:t>while</a:t>
            </a:r>
            <a:r>
              <a:rPr lang="en-IN" sz="2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Loop</a:t>
            </a:r>
          </a:p>
          <a:p>
            <a:pPr marL="0" indent="0">
              <a:buNone/>
            </a:pP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cars.length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text += cars[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IN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text +=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"The number is 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44106-C699-C6E2-C0F3-88FB13F3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25A82-5F30-A817-3EF7-42B443CC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E2C3E-3F33-E5B6-CB87-DAD13040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72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31D46E-5ED4-E194-B310-909E898B0B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624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30238-1879-6C2A-AA7D-08D9357B4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24. Functions: Creating and calling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7B08-04C9-E634-D8C9-54C9241B3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 Functions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Function to compute the product of p1 and p2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(p1, p2)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p1 * p2;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=======================================================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Function is called, the return value will end up in x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 =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b) {</a:t>
            </a: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Function returns the product of a and b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 * b;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F88B1-BF97-1928-28FF-A60C7C90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21545-BE2B-0701-188F-62CD36C3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C6B26-DD0E-D480-387D-3ECA12E8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73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0EB941-2B0E-CA21-7C91-707309BA5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548953" y="889000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496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AD9E-1194-D55D-D3C0-45E120CB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25. Arrays: Working with arrays and array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75E72-8E10-69B9-DF0F-9D299BFCC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 Arrays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cars = [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"Saab"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"Volvo"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"BMW"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endParaRPr lang="en-US" b="1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cars = [];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cars[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"Saab"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cars[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"Volvo"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cars[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"BMW"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57A2E-EA9C-F27E-33F7-D2808B8B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57E8E-E73C-B199-D1E6-EDBD0E744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785D4-4EC2-8BBB-E239-E0635AC8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74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B4EFC2-FB86-1B13-F310-8AE36FBDB7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940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397FA-AD93-1207-F05D-D55131394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 Array Methods</a:t>
            </a:r>
          </a:p>
          <a:p>
            <a:pPr marL="0" indent="0">
              <a:buNone/>
            </a:pPr>
            <a:r>
              <a:rPr lang="en-IN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fruits = [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"Mango"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size =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fruits.length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Popping and Pushing</a:t>
            </a:r>
          </a:p>
          <a:p>
            <a:pPr marL="0" indent="0">
              <a:buNone/>
            </a:pPr>
            <a:r>
              <a:rPr lang="en-IN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fruits = [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"Mango"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IN" dirty="0"/>
            </a:b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fruits.pop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IN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fruits = [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"Mango"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IN" dirty="0"/>
            </a:b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fruits.push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"Kiwi"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5F4B-210C-E823-7E1C-EB2C9BA97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5DA2-86AD-4F10-A70A-55D13B14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A0ACB-1AF0-E4FD-228F-2DE611298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75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0B272D-2CF8-45DB-0A01-5B7BB6EAB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25. Arrays: Working with arrays and array methods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B36C6D-0FFA-B628-AC49-CF83175D9D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44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DA16A-540C-E9F7-D71E-676AD8A91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 Sorting Arrays</a:t>
            </a:r>
          </a:p>
          <a:p>
            <a:pPr marL="0" indent="0">
              <a:buNone/>
            </a:pPr>
            <a:r>
              <a:rPr lang="en-IN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fruits = [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"Mango"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IN" dirty="0"/>
            </a:b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fruits.sort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IN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Numeric Sort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points = [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US" dirty="0"/>
            </a:b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points.sort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b){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 - b});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D846D-0CCA-9A3F-5118-6A14F669D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FBA89-7E3D-4FF2-DF0E-26A50602B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130BD-7484-A98C-CB2A-FA8F7E4F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76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653E43-D9C6-F548-9384-5AC49AB55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25. Arrays: Working with arrays and array methods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E40953-1BDC-FCCE-72B1-89A39FB79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799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70FC-8BD0-DA41-E789-29054301A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 Array map()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numbers1 = [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numbers2 = numbers1.map(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(value, index, array)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value *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 Array filter()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numbers = [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over18 =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numbers.filter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(value, index, array)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value &gt;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ED6C4-5A3B-0D2A-B9DE-9A404A64F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0A387-CE6F-FA97-ABFE-8C4DDF4D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46646-2886-EE7C-E7CD-4D3E1504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77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FB4200-CEFD-DDCC-E13B-61481A3D0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25. Arrays: Working with arrays and array methods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20779-8A5A-C887-2A5E-CC184A6CF7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102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7B90222-DCEC-A0D6-3E66-CC7392564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595" y="2761861"/>
            <a:ext cx="9934003" cy="296713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DB40C-A8D9-AB06-6F02-2120CF1B3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146AD-E487-5FC1-0B84-235E282B3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5F63F-28EC-D84D-B59B-D7E1551B5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78</a:t>
            </a:fld>
            <a:endParaRPr lang="en-I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76F32D-CA9E-442F-7A2B-4553005F7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566" y="982663"/>
            <a:ext cx="9032033" cy="1303337"/>
          </a:xfrm>
        </p:spPr>
        <p:txBody>
          <a:bodyPr>
            <a:normAutofit/>
          </a:bodyPr>
          <a:lstStyle/>
          <a:p>
            <a:r>
              <a:rPr lang="en-IN" sz="3600" b="1" kern="0" dirty="0">
                <a:solidFill>
                  <a:srgbClr val="222222"/>
                </a:solidFill>
              </a:rPr>
              <a:t>26. Objects: Creating and manipulating objects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14D903-CE56-DFA6-7324-FCFA745B49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513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79846-88B9-86CA-1841-54503BD4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146" y="982132"/>
            <a:ext cx="9114451" cy="1303867"/>
          </a:xfrm>
        </p:spPr>
        <p:txBody>
          <a:bodyPr>
            <a:normAutofit/>
          </a:bodyPr>
          <a:lstStyle/>
          <a:p>
            <a:r>
              <a:rPr lang="en-IN" sz="3600" b="1" kern="0" dirty="0">
                <a:solidFill>
                  <a:srgbClr val="222222"/>
                </a:solidFill>
              </a:rPr>
              <a:t>26. Objects: Creating and manipulating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F5296-BFCF-675E-C54B-2E6278C16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sz="33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 Objects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person =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"Doe"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age: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eyeColor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"blue"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================================================</a:t>
            </a:r>
          </a:p>
          <a:p>
            <a:pPr marL="0" indent="0">
              <a:buNone/>
            </a:pPr>
            <a:r>
              <a:rPr lang="en-IN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person = {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"Doe"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id       : 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5566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fullName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 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.firstName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IN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.lastName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4F868-5F9A-CCB4-CC65-07D590B4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E00FC-0ABA-18D1-1DD6-E50A1E79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8788C-9C90-10CF-A852-B2453BE4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79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ECAE1-8541-39FB-C918-EEFAC201FE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548952" y="889000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74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D9B0-DCEF-DB10-0D8A-335447E5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4. Working with Links: Anchor tags and hyperlinks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51305-CD0A-4F25-3F78-C52D23C2E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837" y="2506662"/>
            <a:ext cx="10515600" cy="307304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links are hyperlinks.</a:t>
            </a:r>
          </a:p>
          <a:p>
            <a:pPr algn="l">
              <a:lnSpc>
                <a:spcPct val="20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click on a link and jump to another document.</a:t>
            </a:r>
          </a:p>
          <a:p>
            <a:pPr algn="l">
              <a:lnSpc>
                <a:spcPct val="20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When you move the mouse over a link, the mouse arrow will turn into a little hand.</a:t>
            </a:r>
          </a:p>
          <a:p>
            <a:pPr marL="0" indent="0">
              <a:buNone/>
            </a:pPr>
            <a:endParaRPr lang="en-US" sz="2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530B7-3A42-BEEC-0CCB-C49223C8F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1851-47F0-494F-9C84-7AF79A311367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2CB0C-9F26-8AD6-10F7-16AF22167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57884-17E3-97AA-B857-7A0D36B5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7674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1B0D-B2A7-3020-6CCB-2B67D49B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4" y="982132"/>
            <a:ext cx="8843863" cy="1303867"/>
          </a:xfrm>
        </p:spPr>
        <p:txBody>
          <a:bodyPr>
            <a:normAutofit/>
          </a:bodyPr>
          <a:lstStyle/>
          <a:p>
            <a:r>
              <a:rPr lang="en-IN" sz="3200" b="1" kern="0" dirty="0">
                <a:solidFill>
                  <a:srgbClr val="222222"/>
                </a:solidFill>
              </a:rPr>
              <a:t>27. Document Object Model (DOM): Accessing and modifying HTML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B4669-0E7E-050E-3CFC-E151CCD72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sz="29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 - HTML DOM Methods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following example changes the content (the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innerHTML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) of the &lt;p&gt; element with id="demo":</a:t>
            </a:r>
            <a:endParaRPr lang="en-I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="demo"&gt;&lt;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"Hello World!"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864B0-A2CA-3BF6-535B-1C58AF9F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5E946-E3B3-CC36-4C09-ED2402519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9092C-5520-CD04-C883-7688D10C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80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5E867B-7B8D-B3C2-2893-1EA9EB8B69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97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E6332-B5E1-E890-8582-212E4F855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566" y="982132"/>
            <a:ext cx="9032031" cy="1303867"/>
          </a:xfrm>
        </p:spPr>
        <p:txBody>
          <a:bodyPr>
            <a:noAutofit/>
          </a:bodyPr>
          <a:lstStyle/>
          <a:p>
            <a:r>
              <a:rPr lang="en-IN" sz="3600" b="1" kern="0" dirty="0">
                <a:solidFill>
                  <a:srgbClr val="222222"/>
                </a:solidFill>
              </a:rPr>
              <a:t>27. Document Object Model (DOM): Accessing and modifying HTML elements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AD97E-AB2E-5855-CE5B-23A620FE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460" y="2631403"/>
            <a:ext cx="9601196" cy="3318936"/>
          </a:xfrm>
        </p:spPr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getElementById</a:t>
            </a:r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Method</a:t>
            </a:r>
          </a:p>
          <a:p>
            <a:pPr marL="0" indent="0">
              <a:buNone/>
            </a:pPr>
            <a:endParaRPr lang="en-I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IN" sz="1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innerHTML</a:t>
            </a:r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Property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F0D87-9B16-973F-6E84-F74E0951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EE6BE-08EE-931D-C3E6-DC6B0D73E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2AE01-8E0F-BE27-256E-C69C9490A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81</a:t>
            </a:fld>
            <a:endParaRPr lang="en-IN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AAC76C-518D-516A-6B92-BE5B4A87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815" y="3090446"/>
            <a:ext cx="648123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used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id="demo"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to find the element.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A7D9686-88BF-48DF-7432-D3CF7FCF7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322" y="4661677"/>
            <a:ext cx="925621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property is useful for getting or replacing the content of HTML element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ACDEB6-991E-02AA-EFE3-4B9EFBF8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937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DCB0-38C9-5143-960F-5288E0FFB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456" y="982132"/>
            <a:ext cx="9091141" cy="1303867"/>
          </a:xfrm>
        </p:spPr>
        <p:txBody>
          <a:bodyPr>
            <a:noAutofit/>
          </a:bodyPr>
          <a:lstStyle/>
          <a:p>
            <a:r>
              <a:rPr lang="en-IN" sz="3600" b="1" kern="0" dirty="0">
                <a:solidFill>
                  <a:srgbClr val="222222"/>
                </a:solidFill>
              </a:rPr>
              <a:t>27. Document Object Model (DOM): Accessing and modifying HTML elements</a:t>
            </a:r>
            <a:endParaRPr lang="en-IN" sz="36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B240C33-BC87-A05F-6434-AFA1C6864C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4495638"/>
              </p:ext>
            </p:extLst>
          </p:nvPr>
        </p:nvGraphicFramePr>
        <p:xfrm>
          <a:off x="1805457" y="3060697"/>
          <a:ext cx="8281624" cy="2220428"/>
        </p:xfrm>
        <a:graphic>
          <a:graphicData uri="http://schemas.openxmlformats.org/drawingml/2006/table">
            <a:tbl>
              <a:tblPr/>
              <a:tblGrid>
                <a:gridCol w="4589780">
                  <a:extLst>
                    <a:ext uri="{9D8B030D-6E8A-4147-A177-3AD203B41FA5}">
                      <a16:colId xmlns:a16="http://schemas.microsoft.com/office/drawing/2014/main" val="2544452044"/>
                    </a:ext>
                  </a:extLst>
                </a:gridCol>
                <a:gridCol w="3691844">
                  <a:extLst>
                    <a:ext uri="{9D8B030D-6E8A-4147-A177-3AD203B41FA5}">
                      <a16:colId xmlns:a16="http://schemas.microsoft.com/office/drawing/2014/main" val="1642698710"/>
                    </a:ext>
                  </a:extLst>
                </a:gridCol>
              </a:tblGrid>
              <a:tr h="555107"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Method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30895"/>
                  </a:ext>
                </a:extLst>
              </a:tr>
              <a:tr h="555107"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 err="1">
                          <a:effectLst/>
                        </a:rPr>
                        <a:t>document.getElementById</a:t>
                      </a:r>
                      <a:r>
                        <a:rPr lang="en-IN" b="1" dirty="0">
                          <a:effectLst/>
                        </a:rPr>
                        <a:t>(</a:t>
                      </a:r>
                      <a:r>
                        <a:rPr lang="en-IN" b="1" i="1" dirty="0">
                          <a:effectLst/>
                        </a:rPr>
                        <a:t>id</a:t>
                      </a:r>
                      <a:r>
                        <a:rPr lang="en-IN" b="1" dirty="0">
                          <a:effectLst/>
                        </a:rPr>
                        <a:t>)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Find an element by element id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819823"/>
                  </a:ext>
                </a:extLst>
              </a:tr>
              <a:tr h="555107"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 err="1">
                          <a:effectLst/>
                        </a:rPr>
                        <a:t>document.getElementsByTagName</a:t>
                      </a:r>
                      <a:r>
                        <a:rPr lang="en-IN" b="1" dirty="0">
                          <a:effectLst/>
                        </a:rPr>
                        <a:t>(</a:t>
                      </a:r>
                      <a:r>
                        <a:rPr lang="en-IN" b="1" i="1" dirty="0">
                          <a:effectLst/>
                        </a:rPr>
                        <a:t>name</a:t>
                      </a:r>
                      <a:r>
                        <a:rPr lang="en-IN" b="1" dirty="0">
                          <a:effectLst/>
                        </a:rPr>
                        <a:t>)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Find elements by tag name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537978"/>
                  </a:ext>
                </a:extLst>
              </a:tr>
              <a:tr h="555107"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 err="1">
                          <a:effectLst/>
                        </a:rPr>
                        <a:t>document.getElementsByClassName</a:t>
                      </a:r>
                      <a:r>
                        <a:rPr lang="en-IN" b="1" dirty="0">
                          <a:effectLst/>
                        </a:rPr>
                        <a:t>(</a:t>
                      </a:r>
                      <a:r>
                        <a:rPr lang="en-IN" b="1" i="1" dirty="0">
                          <a:effectLst/>
                        </a:rPr>
                        <a:t>name</a:t>
                      </a:r>
                      <a:r>
                        <a:rPr lang="en-IN" b="1" dirty="0">
                          <a:effectLst/>
                        </a:rPr>
                        <a:t>)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Find elements by class name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548914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04D9B-5E29-B951-CF05-14E65D416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AB8AE-77C4-E800-616F-70255DFB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359AB-398C-2CB6-D536-FF13D06D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82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45AF0-7EB7-D351-E677-9BE17880EA3A}"/>
              </a:ext>
            </a:extLst>
          </p:cNvPr>
          <p:cNvSpPr txBox="1"/>
          <p:nvPr/>
        </p:nvSpPr>
        <p:spPr>
          <a:xfrm>
            <a:off x="1646836" y="250475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Finding HTML Elements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B2DB59-D419-6056-6293-43FB2B36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800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D47DF-FF37-852A-16FD-694BBF57C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526" y="982132"/>
            <a:ext cx="9273071" cy="1303867"/>
          </a:xfrm>
        </p:spPr>
        <p:txBody>
          <a:bodyPr>
            <a:noAutofit/>
          </a:bodyPr>
          <a:lstStyle/>
          <a:p>
            <a:r>
              <a:rPr lang="en-IN" sz="3600" b="1" kern="0" dirty="0">
                <a:solidFill>
                  <a:srgbClr val="222222"/>
                </a:solidFill>
              </a:rPr>
              <a:t>27. Document Object Model (DOM): Accessing and modifying HTML elements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1E238-AAC9-7F46-9CA4-01B940845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Changing HTML Elements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0F4CF-467B-0298-70E8-E7E1E997D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0AD8B-9BB3-23E7-E7B8-3596EB35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4138E-8975-DCBE-AC27-8EFF1F59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83</a:t>
            </a:fld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E1A244-AEFF-2A06-17B0-293AF6F13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591819"/>
              </p:ext>
            </p:extLst>
          </p:nvPr>
        </p:nvGraphicFramePr>
        <p:xfrm>
          <a:off x="1390262" y="3266544"/>
          <a:ext cx="9280129" cy="2377440"/>
        </p:xfrm>
        <a:graphic>
          <a:graphicData uri="http://schemas.openxmlformats.org/drawingml/2006/table">
            <a:tbl>
              <a:tblPr/>
              <a:tblGrid>
                <a:gridCol w="4307205">
                  <a:extLst>
                    <a:ext uri="{9D8B030D-6E8A-4147-A177-3AD203B41FA5}">
                      <a16:colId xmlns:a16="http://schemas.microsoft.com/office/drawing/2014/main" val="2121537417"/>
                    </a:ext>
                  </a:extLst>
                </a:gridCol>
                <a:gridCol w="4972924">
                  <a:extLst>
                    <a:ext uri="{9D8B030D-6E8A-4147-A177-3AD203B41FA5}">
                      <a16:colId xmlns:a16="http://schemas.microsoft.com/office/drawing/2014/main" val="14047488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>
                          <a:effectLst/>
                        </a:rPr>
                        <a:t>Property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9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i="1" dirty="0" err="1">
                          <a:effectLst/>
                        </a:rPr>
                        <a:t>element</a:t>
                      </a:r>
                      <a:r>
                        <a:rPr lang="en-US" b="1" dirty="0" err="1">
                          <a:effectLst/>
                        </a:rPr>
                        <a:t>.innerHTML</a:t>
                      </a:r>
                      <a:r>
                        <a:rPr lang="en-US" b="1" dirty="0">
                          <a:effectLst/>
                        </a:rPr>
                        <a:t> =  </a:t>
                      </a:r>
                      <a:r>
                        <a:rPr lang="en-US" b="1" i="1" dirty="0">
                          <a:effectLst/>
                        </a:rPr>
                        <a:t>new html content</a:t>
                      </a:r>
                      <a:endParaRPr lang="en-US" b="1" dirty="0">
                        <a:effectLst/>
                      </a:endParaRP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Change the inner HTML of an element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094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 i="1">
                          <a:effectLst/>
                        </a:rPr>
                        <a:t>element</a:t>
                      </a:r>
                      <a:r>
                        <a:rPr lang="en-IN" b="1">
                          <a:effectLst/>
                        </a:rPr>
                        <a:t>.</a:t>
                      </a:r>
                      <a:r>
                        <a:rPr lang="en-IN" b="1" i="1">
                          <a:effectLst/>
                        </a:rPr>
                        <a:t>attribute = new value</a:t>
                      </a:r>
                      <a:endParaRPr lang="en-IN" b="1">
                        <a:effectLst/>
                      </a:endParaRP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Change the attribute value of an HTML element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86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 i="1">
                          <a:effectLst/>
                        </a:rPr>
                        <a:t>element</a:t>
                      </a:r>
                      <a:r>
                        <a:rPr lang="en-IN" b="1">
                          <a:effectLst/>
                        </a:rPr>
                        <a:t>.style.</a:t>
                      </a:r>
                      <a:r>
                        <a:rPr lang="en-IN" b="1" i="1">
                          <a:effectLst/>
                        </a:rPr>
                        <a:t>property = new style</a:t>
                      </a:r>
                      <a:endParaRPr lang="en-IN" b="1">
                        <a:effectLst/>
                      </a:endParaRP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Change the style of an HTML element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018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>
                          <a:effectLst/>
                        </a:rPr>
                        <a:t>Method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162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 i="1">
                          <a:effectLst/>
                        </a:rPr>
                        <a:t>element</a:t>
                      </a:r>
                      <a:r>
                        <a:rPr lang="en-IN" b="1">
                          <a:effectLst/>
                        </a:rPr>
                        <a:t>.setAttribute</a:t>
                      </a:r>
                      <a:r>
                        <a:rPr lang="en-IN" b="1" i="1">
                          <a:effectLst/>
                        </a:rPr>
                        <a:t>(attribute, value)</a:t>
                      </a:r>
                      <a:endParaRPr lang="en-IN" b="1">
                        <a:effectLst/>
                      </a:endParaRP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Change the attribute value of an HTML element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4958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4AB662D-8E56-3E4B-10F6-63142DAA2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000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E2F1B-1025-6C56-4D77-E0637EC2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566" y="982132"/>
            <a:ext cx="9032031" cy="1303867"/>
          </a:xfrm>
        </p:spPr>
        <p:txBody>
          <a:bodyPr>
            <a:noAutofit/>
          </a:bodyPr>
          <a:lstStyle/>
          <a:p>
            <a:r>
              <a:rPr lang="en-IN" sz="3600" b="1" kern="0" dirty="0">
                <a:solidFill>
                  <a:srgbClr val="222222"/>
                </a:solidFill>
              </a:rPr>
              <a:t>27. </a:t>
            </a:r>
            <a:r>
              <a:rPr lang="en-IN" sz="3200" b="1" kern="0" dirty="0">
                <a:solidFill>
                  <a:srgbClr val="222222"/>
                </a:solidFill>
              </a:rPr>
              <a:t>Document</a:t>
            </a:r>
            <a:r>
              <a:rPr lang="en-IN" sz="3600" b="1" kern="0" dirty="0">
                <a:solidFill>
                  <a:srgbClr val="222222"/>
                </a:solidFill>
              </a:rPr>
              <a:t> Object Model (DOM): Accessing and modifying HTML elements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45A77-FEE7-512E-5A36-E6EF9E49D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Adding and Deleting Elements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9B1B6-6B1C-E814-17C5-8A3E855A7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965DA-68DD-1311-3EA4-86878ACD2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B363D-BC9B-4044-99D4-9B94C2BC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84</a:t>
            </a:fld>
            <a:endParaRPr lang="en-IN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ED7758E-E3B9-AEFA-7FF8-519876D05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850836"/>
              </p:ext>
            </p:extLst>
          </p:nvPr>
        </p:nvGraphicFramePr>
        <p:xfrm>
          <a:off x="1590852" y="3288937"/>
          <a:ext cx="7833066" cy="2377440"/>
        </p:xfrm>
        <a:graphic>
          <a:graphicData uri="http://schemas.openxmlformats.org/drawingml/2006/table">
            <a:tbl>
              <a:tblPr/>
              <a:tblGrid>
                <a:gridCol w="3792911">
                  <a:extLst>
                    <a:ext uri="{9D8B030D-6E8A-4147-A177-3AD203B41FA5}">
                      <a16:colId xmlns:a16="http://schemas.microsoft.com/office/drawing/2014/main" val="3382999942"/>
                    </a:ext>
                  </a:extLst>
                </a:gridCol>
                <a:gridCol w="4040155">
                  <a:extLst>
                    <a:ext uri="{9D8B030D-6E8A-4147-A177-3AD203B41FA5}">
                      <a16:colId xmlns:a16="http://schemas.microsoft.com/office/drawing/2014/main" val="28299819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Method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950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 err="1">
                          <a:effectLst/>
                        </a:rPr>
                        <a:t>document.createElement</a:t>
                      </a:r>
                      <a:r>
                        <a:rPr lang="en-IN" b="1" dirty="0">
                          <a:effectLst/>
                        </a:rPr>
                        <a:t>(</a:t>
                      </a:r>
                      <a:r>
                        <a:rPr lang="en-IN" b="1" i="1" dirty="0">
                          <a:effectLst/>
                        </a:rPr>
                        <a:t>element</a:t>
                      </a:r>
                      <a:r>
                        <a:rPr lang="en-IN" b="1" dirty="0">
                          <a:effectLst/>
                        </a:rPr>
                        <a:t>)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Create an HTML element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30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 err="1">
                          <a:effectLst/>
                        </a:rPr>
                        <a:t>document.removeChild</a:t>
                      </a:r>
                      <a:r>
                        <a:rPr lang="en-IN" b="1" dirty="0">
                          <a:effectLst/>
                        </a:rPr>
                        <a:t>(</a:t>
                      </a:r>
                      <a:r>
                        <a:rPr lang="en-IN" b="1" i="1" dirty="0">
                          <a:effectLst/>
                        </a:rPr>
                        <a:t>element</a:t>
                      </a:r>
                      <a:r>
                        <a:rPr lang="en-IN" b="1" dirty="0">
                          <a:effectLst/>
                        </a:rPr>
                        <a:t>)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Remove an HTML element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519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document.appendChild(</a:t>
                      </a:r>
                      <a:r>
                        <a:rPr lang="en-IN" b="1" i="1">
                          <a:effectLst/>
                        </a:rPr>
                        <a:t>element</a:t>
                      </a:r>
                      <a:r>
                        <a:rPr lang="en-IN" b="1">
                          <a:effectLst/>
                        </a:rPr>
                        <a:t>)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Add an HTML element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19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document.replaceChild(</a:t>
                      </a:r>
                      <a:r>
                        <a:rPr lang="en-IN" b="1" i="1">
                          <a:effectLst/>
                        </a:rPr>
                        <a:t>new, old</a:t>
                      </a:r>
                      <a:r>
                        <a:rPr lang="en-IN" b="1">
                          <a:effectLst/>
                        </a:rPr>
                        <a:t>)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Replace an HTML element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184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document.write(</a:t>
                      </a:r>
                      <a:r>
                        <a:rPr lang="en-IN" b="1" i="1">
                          <a:effectLst/>
                        </a:rPr>
                        <a:t>text</a:t>
                      </a:r>
                      <a:r>
                        <a:rPr lang="en-IN" b="1">
                          <a:effectLst/>
                        </a:rPr>
                        <a:t>)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Write into the HTML output stream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70324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7C16537-5B70-0B55-4D51-4615C39F7C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079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BD1C-5FCE-9DB6-742D-171660E9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566" y="982132"/>
            <a:ext cx="9032031" cy="1303867"/>
          </a:xfrm>
        </p:spPr>
        <p:txBody>
          <a:bodyPr>
            <a:normAutofit/>
          </a:bodyPr>
          <a:lstStyle/>
          <a:p>
            <a:r>
              <a:rPr lang="en-IN" sz="3200" b="1" kern="0" dirty="0">
                <a:solidFill>
                  <a:srgbClr val="222222"/>
                </a:solidFill>
              </a:rPr>
              <a:t>28. Event Handling: Responding to user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FE2A0-875C-3091-E9A1-BE820E339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 HTML DOM Events Examples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F91DC-8F3A-6810-7A18-6243C434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48DF-4C9B-CB8D-1129-E19F5E9B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D9911-4707-D854-2C6C-F94B1F53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85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D3E379-E3A1-9870-01D2-11E38DD131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24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A31C-0C27-CB6E-E015-22DF699C7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4. Working with Links: Anchor tags and hyperlinks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81571-B25E-10BE-9FC4-F428C6A9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By default, links will appear as follows in all browsers:</a:t>
            </a:r>
          </a:p>
          <a:p>
            <a:pPr marL="0" indent="0" algn="l">
              <a:buNone/>
            </a:pPr>
            <a:endParaRPr lang="en-US" sz="9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unvisited link is underlined and 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</a:rPr>
              <a:t>blue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visited link is underlined and </a:t>
            </a:r>
            <a:r>
              <a:rPr lang="en-US" sz="1600" b="0" i="0" dirty="0">
                <a:solidFill>
                  <a:srgbClr val="7030A0"/>
                </a:solidFill>
                <a:effectLst/>
                <a:latin typeface="Verdana" panose="020B0604030504040204" pitchFamily="34" charset="0"/>
              </a:rPr>
              <a:t>purple</a:t>
            </a:r>
          </a:p>
          <a:p>
            <a:pPr marL="0" indent="0">
              <a:buNone/>
            </a:pPr>
            <a:endParaRPr lang="en-IN" sz="16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 Links - The target Attribute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4818D-5608-E35D-144E-66DA35B4B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E51B4-A0B6-4898-9A93-C9A23A950581}" type="datetime1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1F4BD-A297-8E66-A926-F6137BF8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8F26-0B0A-8C3E-F2E6-2FC7E792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9</a:t>
            </a:fld>
            <a:endParaRPr lang="en-I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A951C17-765A-F1EE-0F36-8A9F9914C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1" y="4737894"/>
            <a:ext cx="8731897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attribute specifies where to open the linked document.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_self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Default. Opens the document in the same window/tab as it was clicked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_blank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Opens the document in a new window or tab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3839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1824</TotalTime>
  <Words>5919</Words>
  <Application>Microsoft Office PowerPoint</Application>
  <PresentationFormat>Widescreen</PresentationFormat>
  <Paragraphs>711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Arial</vt:lpstr>
      <vt:lpstr>Calibri</vt:lpstr>
      <vt:lpstr>Consolas</vt:lpstr>
      <vt:lpstr>Garamond</vt:lpstr>
      <vt:lpstr>Inter</vt:lpstr>
      <vt:lpstr>Segoe UI</vt:lpstr>
      <vt:lpstr>Verdana</vt:lpstr>
      <vt:lpstr>Organic</vt:lpstr>
      <vt:lpstr>Campus Recruitment Training (CRT)</vt:lpstr>
      <vt:lpstr>1. Introduction to HTML: Tags, elements, and structure</vt:lpstr>
      <vt:lpstr>1. Introduction to HTML: Tags, elements, and structure</vt:lpstr>
      <vt:lpstr>2. HTML Document Structure: Head, body, and doctype</vt:lpstr>
      <vt:lpstr>3. Text Formatting: Headings, paragraphs, and emphasis</vt:lpstr>
      <vt:lpstr>3. Text Formatting: Headings, paragraphs, and emphasis</vt:lpstr>
      <vt:lpstr>3. Text Formatting: Headings, paragraphs, and emphasis</vt:lpstr>
      <vt:lpstr>4. Working with Links: Anchor tags and hyperlinks</vt:lpstr>
      <vt:lpstr>4. Working with Links: Anchor tags and hyperlinks</vt:lpstr>
      <vt:lpstr>4. Working with Links: Anchor tags and hyperlinks</vt:lpstr>
      <vt:lpstr>5. Working with Images: Image tags and attributes</vt:lpstr>
      <vt:lpstr>5. Working with Images: Image tags and attributes</vt:lpstr>
      <vt:lpstr>6. Lists: Ordered and unordered lists</vt:lpstr>
      <vt:lpstr>6. Lists: Ordered and unordered lists</vt:lpstr>
      <vt:lpstr>6. Lists: Ordered and unordered lists</vt:lpstr>
      <vt:lpstr>7. Tables: Creating tables and formatting data</vt:lpstr>
      <vt:lpstr>8. Forms: Form elements and input types</vt:lpstr>
      <vt:lpstr>9. Form Validation: Client-side form validation</vt:lpstr>
      <vt:lpstr>9. Form Validation: Client-side form validation</vt:lpstr>
      <vt:lpstr>9. Form Validation: Client-side form validation</vt:lpstr>
      <vt:lpstr>10. Multimedia: Audio and video elements</vt:lpstr>
      <vt:lpstr>PowerPoint Presentation</vt:lpstr>
      <vt:lpstr>11. Introduction to CSS</vt:lpstr>
      <vt:lpstr>11. Introduction to CSS: Syntax</vt:lpstr>
      <vt:lpstr>11. Introduction to CSS: selectors</vt:lpstr>
      <vt:lpstr>12. CSS Box Model: Margin, padding, and border</vt:lpstr>
      <vt:lpstr>PowerPoint Presentation</vt:lpstr>
      <vt:lpstr>PowerPoint Presentation</vt:lpstr>
      <vt:lpstr>PowerPoint Presentation</vt:lpstr>
      <vt:lpstr>PowerPoint Presentation</vt:lpstr>
      <vt:lpstr>Navigation bar without padding</vt:lpstr>
      <vt:lpstr>PowerPoint Presentation</vt:lpstr>
      <vt:lpstr>PowerPoint Presentation</vt:lpstr>
      <vt:lpstr>PowerPoint Presentation</vt:lpstr>
      <vt:lpstr>PowerPoint Presentation</vt:lpstr>
      <vt:lpstr>13. Working with Colors: Color Names</vt:lpstr>
      <vt:lpstr>13. Working with Colors: CSS RGB Colors</vt:lpstr>
      <vt:lpstr>13. Working with Colors: Shades of Gray (RGB)</vt:lpstr>
      <vt:lpstr>13. Working with Colors: RGBA Value</vt:lpstr>
      <vt:lpstr>13. Working with Colors: HEX Colors</vt:lpstr>
      <vt:lpstr>13. Working with Colors: Shades of Gray (HEX)</vt:lpstr>
      <vt:lpstr>13. Working with Colors: CSS HSL Colors</vt:lpstr>
      <vt:lpstr>13. Working with Colors: Shades of Gray (HSL)</vt:lpstr>
      <vt:lpstr>14. CSS Text Styling: Font properties and text formatting</vt:lpstr>
      <vt:lpstr>14. CSS Text Styling: Font properties and text formatting</vt:lpstr>
      <vt:lpstr>15. CSS Backgrounds: Background images and gradients</vt:lpstr>
      <vt:lpstr>16. Layouts: Positioning and float</vt:lpstr>
      <vt:lpstr>17. Flexbox: Creating flexible layouts</vt:lpstr>
      <vt:lpstr>18. Grid: Building grid-based layouts</vt:lpstr>
      <vt:lpstr>19. Responsive Design: Media queries</vt:lpstr>
      <vt:lpstr>19. Responsive Design: mobile-friendly layouts</vt:lpstr>
      <vt:lpstr>20. CSS Transitions and Animations</vt:lpstr>
      <vt:lpstr>20. CSS Transitions and Animations</vt:lpstr>
      <vt:lpstr>20. CSS Transitions and Animations</vt:lpstr>
      <vt:lpstr>PowerPoint Presentation</vt:lpstr>
      <vt:lpstr>PowerPoint Presentation</vt:lpstr>
      <vt:lpstr>PowerPoint Presentation</vt:lpstr>
      <vt:lpstr>21. Introduction to JavaScript: Basics and scripting</vt:lpstr>
      <vt:lpstr>21. Introduction to JavaScript: Basics and scripting</vt:lpstr>
      <vt:lpstr>21. Introduction to JavaScript: Basics and scripting</vt:lpstr>
      <vt:lpstr>22. Variables and Data Types: Declarations and assignments</vt:lpstr>
      <vt:lpstr>22. Variables and Data Types: Declarations and assignments</vt:lpstr>
      <vt:lpstr>22. Variables and Data Types: Declarations and assignments</vt:lpstr>
      <vt:lpstr>23. Control Flow: conditional statements</vt:lpstr>
      <vt:lpstr>23. Control Flow: conditional statements</vt:lpstr>
      <vt:lpstr>24. Functions: Creating and calling functions</vt:lpstr>
      <vt:lpstr>PowerPoint Presentation</vt:lpstr>
      <vt:lpstr>23. Control Flow: loops</vt:lpstr>
      <vt:lpstr>23. Control Flow: loops</vt:lpstr>
      <vt:lpstr>23. Control Flow: loops</vt:lpstr>
      <vt:lpstr>23. Control Flow: loops</vt:lpstr>
      <vt:lpstr>23. Control Flow: loops</vt:lpstr>
      <vt:lpstr>24. Functions: Creating and calling functions</vt:lpstr>
      <vt:lpstr>25. Arrays: Working with arrays and array methods</vt:lpstr>
      <vt:lpstr>25. Arrays: Working with arrays and array methods</vt:lpstr>
      <vt:lpstr>25. Arrays: Working with arrays and array methods</vt:lpstr>
      <vt:lpstr>25. Arrays: Working with arrays and array methods</vt:lpstr>
      <vt:lpstr>26. Objects: Creating and manipulating objects</vt:lpstr>
      <vt:lpstr>26. Objects: Creating and manipulating objects</vt:lpstr>
      <vt:lpstr>27. Document Object Model (DOM): Accessing and modifying HTML elements</vt:lpstr>
      <vt:lpstr>27. Document Object Model (DOM): Accessing and modifying HTML elements</vt:lpstr>
      <vt:lpstr>27. Document Object Model (DOM): Accessing and modifying HTML elements</vt:lpstr>
      <vt:lpstr>27. Document Object Model (DOM): Accessing and modifying HTML elements</vt:lpstr>
      <vt:lpstr>27. Document Object Model (DOM): Accessing and modifying HTML elements</vt:lpstr>
      <vt:lpstr>28. Event Handling: Responding to user 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Recruitment Training (CRT)</dc:title>
  <dc:creator>Dayanand Yadav</dc:creator>
  <cp:lastModifiedBy>Dayanand Yadav</cp:lastModifiedBy>
  <cp:revision>371</cp:revision>
  <dcterms:created xsi:type="dcterms:W3CDTF">2023-09-03T02:46:14Z</dcterms:created>
  <dcterms:modified xsi:type="dcterms:W3CDTF">2023-10-05T16:00:35Z</dcterms:modified>
</cp:coreProperties>
</file>